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6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59"/>
    <p:restoredTop sz="94694"/>
  </p:normalViewPr>
  <p:slideViewPr>
    <p:cSldViewPr snapToGrid="0">
      <p:cViewPr varScale="1">
        <p:scale>
          <a:sx n="117" d="100"/>
          <a:sy n="117" d="100"/>
        </p:scale>
        <p:origin x="17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7114-0730-C549-8775-022000231614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E9929-4663-9E4B-80F4-8F7DCE85EEA0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66477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180185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5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446991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6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60012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13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673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17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784100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7896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65798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4284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4934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69262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569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17254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26239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15766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222676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79904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6BA7478-A19A-9540-9A96-0C096A7C5D2F}" type="datetimeFigureOut">
              <a:rPr lang="en-EE" smtClean="0"/>
              <a:t>17.02.2025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201023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.mov"/><Relationship Id="rId7" Type="http://schemas.openxmlformats.org/officeDocument/2006/relationships/image" Target="../media/image17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ov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media" Target="../media/media5.mov"/><Relationship Id="rId7" Type="http://schemas.openxmlformats.org/officeDocument/2006/relationships/image" Target="../media/image29.png"/><Relationship Id="rId12" Type="http://schemas.openxmlformats.org/officeDocument/2006/relationships/image" Target="../media/image33.png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6" Type="http://schemas.openxmlformats.org/officeDocument/2006/relationships/image" Target="../media/image28.png"/><Relationship Id="rId11" Type="http://schemas.openxmlformats.org/officeDocument/2006/relationships/image" Target="../media/image32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31.png"/><Relationship Id="rId4" Type="http://schemas.openxmlformats.org/officeDocument/2006/relationships/video" Target="../media/media5.mov"/><Relationship Id="rId9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5" Type="http://schemas.openxmlformats.org/officeDocument/2006/relationships/image" Target="../media/image1.pn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A3171-FD04-01F0-D7AA-96A371FA0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9574" y="843107"/>
            <a:ext cx="5200379" cy="3566160"/>
          </a:xfrm>
        </p:spPr>
        <p:txBody>
          <a:bodyPr anchor="b">
            <a:normAutofit/>
          </a:bodyPr>
          <a:lstStyle/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sz="3200" dirty="0"/>
              <a:t>جمع بندی فصل ۲</a:t>
            </a:r>
            <a:endParaRPr lang="en-EE" sz="3200" dirty="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ED2E5-4EB0-56EF-135C-4D723B9B8348}"/>
              </a:ext>
            </a:extLst>
          </p:cNvPr>
          <p:cNvSpPr txBox="1"/>
          <p:nvPr/>
        </p:nvSpPr>
        <p:spPr>
          <a:xfrm>
            <a:off x="2111794" y="121919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فصل دوم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897BA-7716-F8B7-A96E-D40D0AFAF08C}"/>
              </a:ext>
            </a:extLst>
          </p:cNvPr>
          <p:cNvSpPr txBox="1"/>
          <p:nvPr/>
        </p:nvSpPr>
        <p:spPr>
          <a:xfrm>
            <a:off x="7669204" y="6293543"/>
            <a:ext cx="2456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نام فصل : </a:t>
            </a:r>
            <a:r>
              <a:rPr lang="fa-IR" b="0" i="0" dirty="0"/>
              <a:t>مقدمه ای بر احتمال</a:t>
            </a:r>
            <a:endParaRPr lang="en-GB" dirty="0"/>
          </a:p>
          <a:p>
            <a:pPr marL="0" algn="r" defTabSz="457200" rtl="1" eaLnBrk="1" latinLnBrk="0" hangingPunct="1"/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BA73-FEEE-8CDC-5CCE-F4ACCAB13C05}"/>
              </a:ext>
            </a:extLst>
          </p:cNvPr>
          <p:cNvSpPr txBox="1"/>
          <p:nvPr/>
        </p:nvSpPr>
        <p:spPr>
          <a:xfrm>
            <a:off x="10373932" y="6298473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000" dirty="0"/>
              <a:t>دوره تحلیل داده</a:t>
            </a:r>
            <a:endParaRPr lang="en-EE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5B8-F01E-7193-8857-5854BFE81E05}"/>
              </a:ext>
            </a:extLst>
          </p:cNvPr>
          <p:cNvSpPr txBox="1"/>
          <p:nvPr/>
        </p:nvSpPr>
        <p:spPr>
          <a:xfrm>
            <a:off x="414912" y="6378168"/>
            <a:ext cx="153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en-EE" dirty="0"/>
              <a:t>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0AD403-D9EC-2E56-0052-5FD330DFB65F}"/>
              </a:ext>
            </a:extLst>
          </p:cNvPr>
          <p:cNvSpPr txBox="1"/>
          <p:nvPr/>
        </p:nvSpPr>
        <p:spPr>
          <a:xfrm>
            <a:off x="2289157" y="6368586"/>
            <a:ext cx="3737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Chapter: </a:t>
            </a:r>
            <a:r>
              <a:rPr lang="en-GB" dirty="0"/>
              <a:t>Introduction to Probability</a:t>
            </a:r>
            <a:r>
              <a:rPr lang="en-EE" dirty="0"/>
              <a:t> </a:t>
            </a:r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10A4E5C9-3ACB-4D76-D01F-CD6812496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871" y="-282493"/>
            <a:ext cx="7422986" cy="7422986"/>
          </a:xfrm>
          <a:prstGeom prst="rect">
            <a:avLst/>
          </a:prstGeom>
        </p:spPr>
      </p:pic>
      <p:pic>
        <p:nvPicPr>
          <p:cNvPr id="13" name="Picture 12" descr="A green and white logo&#10;&#10;AI-generated content may be incorrect.">
            <a:extLst>
              <a:ext uri="{FF2B5EF4-FFF2-40B4-BE49-F238E27FC236}">
                <a16:creationId xmlns:a16="http://schemas.microsoft.com/office/drawing/2014/main" id="{7F8CC7DB-120E-225F-6C8D-9ED1844D6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453" y="5960100"/>
            <a:ext cx="8255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64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2-05 at 20.57.16">
            <a:hlinkClick r:id="" action="ppaction://media"/>
            <a:extLst>
              <a:ext uri="{FF2B5EF4-FFF2-40B4-BE49-F238E27FC236}">
                <a16:creationId xmlns:a16="http://schemas.microsoft.com/office/drawing/2014/main" id="{74C61A62-D056-6454-D36C-30F2CC46E1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5859" y="710888"/>
            <a:ext cx="4058184" cy="38161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65CAD2-7C33-ACE5-A69B-C3A6F8AD43BD}"/>
              </a:ext>
            </a:extLst>
          </p:cNvPr>
          <p:cNvSpPr txBox="1"/>
          <p:nvPr/>
        </p:nvSpPr>
        <p:spPr>
          <a:xfrm>
            <a:off x="2479001" y="341556"/>
            <a:ext cx="611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True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29FCAC-CBDA-F52A-9ABE-818F454A215A}"/>
              </a:ext>
            </a:extLst>
          </p:cNvPr>
          <p:cNvSpPr txBox="1"/>
          <p:nvPr/>
        </p:nvSpPr>
        <p:spPr>
          <a:xfrm>
            <a:off x="6803438" y="308358"/>
            <a:ext cx="720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False</a:t>
            </a:r>
          </a:p>
        </p:txBody>
      </p:sp>
      <p:pic>
        <p:nvPicPr>
          <p:cNvPr id="9" name="Screen Recording 2025-02-05 at 21.07.00">
            <a:hlinkClick r:id="" action="ppaction://media"/>
            <a:extLst>
              <a:ext uri="{FF2B5EF4-FFF2-40B4-BE49-F238E27FC236}">
                <a16:creationId xmlns:a16="http://schemas.microsoft.com/office/drawing/2014/main" id="{68BA15F9-D123-66A9-435A-898272E66B1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134575" y="710888"/>
            <a:ext cx="4058184" cy="38161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568553-40DE-2EF9-ACAB-9368CBBE987B}"/>
              </a:ext>
            </a:extLst>
          </p:cNvPr>
          <p:cNvSpPr txBox="1"/>
          <p:nvPr/>
        </p:nvSpPr>
        <p:spPr>
          <a:xfrm>
            <a:off x="1680705" y="4665529"/>
            <a:ext cx="28609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P</a:t>
            </a:r>
            <a:r>
              <a:rPr lang="en-GB" sz="1800" dirty="0"/>
              <a:t> (At least </a:t>
            </a:r>
            <a:r>
              <a:rPr lang="en-GB" sz="1800" dirty="0" err="1"/>
              <a:t>one∣True</a:t>
            </a:r>
            <a:r>
              <a:rPr lang="en-GB" sz="1800" dirty="0"/>
              <a:t>) = 0.54</a:t>
            </a:r>
            <a:endParaRPr lang="en-E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E39370-DB58-0CC5-353F-0455F475B33A}"/>
              </a:ext>
            </a:extLst>
          </p:cNvPr>
          <p:cNvSpPr txBox="1"/>
          <p:nvPr/>
        </p:nvSpPr>
        <p:spPr>
          <a:xfrm>
            <a:off x="5678931" y="4665529"/>
            <a:ext cx="29694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P</a:t>
            </a:r>
            <a:r>
              <a:rPr lang="en-GB" sz="1800" dirty="0"/>
              <a:t> (At least </a:t>
            </a:r>
            <a:r>
              <a:rPr lang="en-GB" sz="1800" dirty="0" err="1"/>
              <a:t>one∣False</a:t>
            </a:r>
            <a:r>
              <a:rPr lang="en-GB" sz="1800" dirty="0"/>
              <a:t>) = 0.79</a:t>
            </a:r>
            <a:endParaRPr lang="en-EE" dirty="0"/>
          </a:p>
        </p:txBody>
      </p:sp>
      <p:pic>
        <p:nvPicPr>
          <p:cNvPr id="12" name="Picture 11" descr="A logo on a black background&#10;&#10;Description automatically generated">
            <a:extLst>
              <a:ext uri="{FF2B5EF4-FFF2-40B4-BE49-F238E27FC236}">
                <a16:creationId xmlns:a16="http://schemas.microsoft.com/office/drawing/2014/main" id="{FAC31863-3EAF-9E3A-4DBB-4244CBD01D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02863" y="4395651"/>
            <a:ext cx="3021842" cy="30218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DA69E66-32FA-CF58-45E6-7979D783F468}"/>
                  </a:ext>
                </a:extLst>
              </p:cNvPr>
              <p:cNvSpPr txBox="1"/>
              <p:nvPr/>
            </p:nvSpPr>
            <p:spPr>
              <a:xfrm>
                <a:off x="1049312" y="5696262"/>
                <a:ext cx="3103735" cy="662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E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2400" dirty="0"/>
                          <m:t>P</m:t>
                        </m:r>
                        <m:r>
                          <m:rPr>
                            <m:nor/>
                          </m:rPr>
                          <a:rPr lang="en-GB" dirty="0"/>
                          <m:t> (</m:t>
                        </m:r>
                        <m:r>
                          <m:rPr>
                            <m:nor/>
                          </m:rPr>
                          <a:rPr lang="en-GB" dirty="0"/>
                          <m:t>At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least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one</m:t>
                        </m:r>
                        <m:r>
                          <m:rPr>
                            <m:nor/>
                          </m:rPr>
                          <a:rPr lang="en-GB" dirty="0"/>
                          <m:t>∣</m:t>
                        </m:r>
                        <m:r>
                          <m:rPr>
                            <m:nor/>
                          </m:rPr>
                          <a:rPr lang="en-GB" dirty="0"/>
                          <m:t>False</m:t>
                        </m:r>
                        <m:r>
                          <m:rPr>
                            <m:nor/>
                          </m:rPr>
                          <a:rPr lang="en-GB" dirty="0"/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2400" dirty="0"/>
                          <m:t>P</m:t>
                        </m:r>
                        <m:r>
                          <m:rPr>
                            <m:nor/>
                          </m:rPr>
                          <a:rPr lang="en-US" sz="2400" b="0" i="0" dirty="0" smtClean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 (</m:t>
                        </m:r>
                        <m:r>
                          <m:rPr>
                            <m:nor/>
                          </m:rPr>
                          <a:rPr lang="en-GB" dirty="0"/>
                          <m:t>At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least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one</m:t>
                        </m:r>
                        <m:r>
                          <m:rPr>
                            <m:nor/>
                          </m:rPr>
                          <a:rPr lang="en-GB" dirty="0"/>
                          <m:t>∣</m:t>
                        </m:r>
                        <m:r>
                          <m:rPr>
                            <m:nor/>
                          </m:rPr>
                          <a:rPr lang="en-GB" dirty="0"/>
                          <m:t>True</m:t>
                        </m:r>
                        <m:r>
                          <m:rPr>
                            <m:nor/>
                          </m:rPr>
                          <a:rPr lang="en-GB" dirty="0"/>
                          <m:t>)</m:t>
                        </m:r>
                      </m:den>
                    </m:f>
                  </m:oMath>
                </a14:m>
                <a:r>
                  <a:rPr lang="en-EE" dirty="0"/>
                  <a:t>  ≈  1.46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DA69E66-32FA-CF58-45E6-7979D783F4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9312" y="5696262"/>
                <a:ext cx="3103735" cy="662810"/>
              </a:xfrm>
              <a:prstGeom prst="rect">
                <a:avLst/>
              </a:prstGeom>
              <a:blipFill>
                <a:blip r:embed="rId9"/>
                <a:stretch>
                  <a:fillRect l="-408" r="-816" b="-22642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4347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52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table&#10;&#10;AI-generated content may be incorrect.">
            <a:extLst>
              <a:ext uri="{FF2B5EF4-FFF2-40B4-BE49-F238E27FC236}">
                <a16:creationId xmlns:a16="http://schemas.microsoft.com/office/drawing/2014/main" id="{27E37C6F-B2F5-1850-D36E-42C334262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5" y="2364683"/>
            <a:ext cx="4742993" cy="2122488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D56677B-C0B7-4DAC-ACAD-8054FF1B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573887"/>
            <a:ext cx="0" cy="3710227"/>
          </a:xfrm>
          <a:prstGeom prst="line">
            <a:avLst/>
          </a:prstGeom>
          <a:ln w="19050">
            <a:solidFill>
              <a:srgbClr val="ACBE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table with numbers and text&#10;&#10;AI-generated content may be incorrect.">
            <a:extLst>
              <a:ext uri="{FF2B5EF4-FFF2-40B4-BE49-F238E27FC236}">
                <a16:creationId xmlns:a16="http://schemas.microsoft.com/office/drawing/2014/main" id="{673D6CEE-FB22-7779-66C2-C1FEDD4A1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240" y="2332574"/>
            <a:ext cx="4728015" cy="2186705"/>
          </a:xfrm>
          <a:prstGeom prst="rect">
            <a:avLst/>
          </a:prstGeom>
        </p:spPr>
      </p:pic>
      <p:pic>
        <p:nvPicPr>
          <p:cNvPr id="8" name="Picture 7" descr="A logo on a black background&#10;&#10;Description automatically generated">
            <a:extLst>
              <a:ext uri="{FF2B5EF4-FFF2-40B4-BE49-F238E27FC236}">
                <a16:creationId xmlns:a16="http://schemas.microsoft.com/office/drawing/2014/main" id="{BF6ACE52-0D01-0F8C-4C5C-0FF85E358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2863" y="4395651"/>
            <a:ext cx="3021842" cy="302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481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038E180-FE0B-9D00-70D2-8C500F531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741" y="4014870"/>
            <a:ext cx="4405859" cy="2354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7340E4-F6F3-9486-E65D-FDAEFE5F0697}"/>
              </a:ext>
            </a:extLst>
          </p:cNvPr>
          <p:cNvSpPr txBox="1"/>
          <p:nvPr/>
        </p:nvSpPr>
        <p:spPr>
          <a:xfrm>
            <a:off x="3581400" y="925285"/>
            <a:ext cx="7585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آیا دانستن اینکه یک </a:t>
            </a:r>
            <a:r>
              <a:rPr lang="fa-IR" dirty="0" err="1"/>
              <a:t>توییت</a:t>
            </a:r>
            <a:r>
              <a:rPr lang="fa-IR" dirty="0"/>
              <a:t> توسط </a:t>
            </a:r>
            <a:r>
              <a:rPr lang="fa-IR" dirty="0" err="1"/>
              <a:t>ربات</a:t>
            </a:r>
            <a:r>
              <a:rPr lang="fa-IR" dirty="0"/>
              <a:t> ارسال شده است، آن را </a:t>
            </a:r>
            <a:r>
              <a:rPr lang="fa-IR" dirty="0" err="1"/>
              <a:t>باورپذیرتر</a:t>
            </a:r>
            <a:r>
              <a:rPr lang="fa-IR" dirty="0"/>
              <a:t> </a:t>
            </a:r>
            <a:r>
              <a:rPr lang="fa-IR" dirty="0" err="1"/>
              <a:t>می‌کند</a:t>
            </a:r>
            <a:r>
              <a:rPr lang="fa-IR" dirty="0"/>
              <a:t> یا کمتر </a:t>
            </a:r>
            <a:r>
              <a:rPr lang="fa-IR" dirty="0" err="1"/>
              <a:t>باورپذیر</a:t>
            </a:r>
            <a:r>
              <a:rPr lang="fa-IR" dirty="0"/>
              <a:t>؟</a:t>
            </a:r>
          </a:p>
          <a:p>
            <a:endParaRPr lang="en-EE" dirty="0"/>
          </a:p>
        </p:txBody>
      </p:sp>
      <p:pic>
        <p:nvPicPr>
          <p:cNvPr id="4" name="Picture 3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5203EA37-10B4-3195-5971-F829EAA6A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741" y="1571616"/>
            <a:ext cx="4483100" cy="187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8DF7F9-7BFB-E2B1-7665-4BD53B281EEA}"/>
              </a:ext>
            </a:extLst>
          </p:cNvPr>
          <p:cNvSpPr txBox="1"/>
          <p:nvPr/>
        </p:nvSpPr>
        <p:spPr>
          <a:xfrm>
            <a:off x="2033989" y="797691"/>
            <a:ext cx="154741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effectLst/>
                <a:latin typeface="KaTeX_AMS"/>
              </a:rPr>
              <a:t>P </a:t>
            </a:r>
            <a:r>
              <a:rPr lang="en-GB" dirty="0">
                <a:effectLst/>
                <a:latin typeface="KaTeX_Main"/>
              </a:rPr>
              <a:t>(</a:t>
            </a:r>
            <a:r>
              <a:rPr lang="en-GB" dirty="0" err="1">
                <a:effectLst/>
                <a:latin typeface="KaTeX_Main"/>
              </a:rPr>
              <a:t>False∣Bot</a:t>
            </a:r>
            <a:r>
              <a:rPr lang="en-GB" dirty="0">
                <a:effectLst/>
                <a:latin typeface="KaTeX_Main"/>
              </a:rPr>
              <a:t>)</a:t>
            </a:r>
            <a:endParaRPr lang="en-GB" b="0" i="0" dirty="0">
              <a:solidFill>
                <a:srgbClr val="000000"/>
              </a:solidFill>
              <a:effectLst/>
              <a:latin typeface="__coFoBrilliantFont_744ae2"/>
            </a:endParaRPr>
          </a:p>
          <a:p>
            <a:endParaRPr lang="en-E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614EB59-A704-E53F-6B20-9069932AA51E}"/>
                  </a:ext>
                </a:extLst>
              </p:cNvPr>
              <p:cNvSpPr txBox="1"/>
              <p:nvPr/>
            </p:nvSpPr>
            <p:spPr>
              <a:xfrm>
                <a:off x="5456881" y="3003482"/>
                <a:ext cx="3049233" cy="662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E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2400" dirty="0"/>
                          <m:t>P</m:t>
                        </m:r>
                        <m:r>
                          <m:rPr>
                            <m:nor/>
                          </m:rPr>
                          <a:rPr lang="en-GB" dirty="0">
                            <a:latin typeface="KaTeX_Main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GB" dirty="0">
                            <a:latin typeface="KaTeX_Main"/>
                          </a:rPr>
                          <m:t>Bot</m:t>
                        </m:r>
                        <m:r>
                          <m:rPr>
                            <m:nor/>
                          </m:rPr>
                          <a:rPr lang="en-GB" dirty="0">
                            <a:latin typeface="KaTeX_Main"/>
                          </a:rPr>
                          <m:t> ∣ </m:t>
                        </m:r>
                        <m:r>
                          <m:rPr>
                            <m:nor/>
                          </m:rPr>
                          <a:rPr lang="en-GB" dirty="0">
                            <a:latin typeface="KaTeX_Main"/>
                          </a:rPr>
                          <m:t>False</m:t>
                        </m:r>
                        <m:r>
                          <m:rPr>
                            <m:nor/>
                          </m:rPr>
                          <a:rPr lang="en-GB" dirty="0">
                            <a:latin typeface="KaTeX_Main"/>
                          </a:rPr>
                          <m:t>) 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2400" dirty="0"/>
                          <m:t>P</m:t>
                        </m:r>
                        <m:r>
                          <m:rPr>
                            <m:nor/>
                          </m:rPr>
                          <a:rPr lang="en-US" sz="2400" b="0" i="0" dirty="0" smtClean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Bot</m:t>
                        </m:r>
                        <m:r>
                          <m:rPr>
                            <m:nor/>
                          </m:rPr>
                          <a:rPr lang="en-GB" dirty="0"/>
                          <m:t>)</m:t>
                        </m:r>
                      </m:den>
                    </m:f>
                  </m:oMath>
                </a14:m>
                <a:r>
                  <a:rPr lang="en-EE" dirty="0"/>
                  <a:t>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E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sz="2400" dirty="0"/>
                          <m:t>P</m:t>
                        </m:r>
                        <m:r>
                          <m:rPr>
                            <m:nor/>
                          </m:rPr>
                          <a:rPr lang="en-GB" dirty="0"/>
                          <m:t> (</m:t>
                        </m:r>
                        <m:r>
                          <m:rPr>
                            <m:nor/>
                          </m:rPr>
                          <a:rPr lang="en-GB" dirty="0">
                            <a:latin typeface="KaTeX_Main"/>
                          </a:rPr>
                          <m:t>False</m:t>
                        </m:r>
                        <m:r>
                          <m:rPr>
                            <m:nor/>
                          </m:rPr>
                          <a:rPr lang="en-GB" dirty="0">
                            <a:latin typeface="KaTeX_Main"/>
                          </a:rPr>
                          <m:t>∣</m:t>
                        </m:r>
                        <m:r>
                          <m:rPr>
                            <m:nor/>
                          </m:rPr>
                          <a:rPr lang="en-GB" dirty="0">
                            <a:latin typeface="KaTeX_Main"/>
                          </a:rPr>
                          <m:t>Bot</m:t>
                        </m:r>
                        <m:r>
                          <m:rPr>
                            <m:nor/>
                          </m:rPr>
                          <a:rPr lang="en-GB" dirty="0"/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sz="2400" dirty="0"/>
                          <m:t>P</m:t>
                        </m:r>
                        <m:r>
                          <m:rPr>
                            <m:nor/>
                          </m:rPr>
                          <a:rPr lang="en-US" sz="2400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 (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False</m:t>
                        </m:r>
                        <m:r>
                          <m:rPr>
                            <m:nor/>
                          </m:rPr>
                          <a:rPr lang="en-GB" dirty="0"/>
                          <m:t>)</m:t>
                        </m:r>
                      </m:den>
                    </m:f>
                  </m:oMath>
                </a14:m>
                <a:r>
                  <a:rPr lang="en-EE" dirty="0"/>
                  <a:t>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614EB59-A704-E53F-6B20-9069932AA5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6881" y="3003482"/>
                <a:ext cx="3049233" cy="662810"/>
              </a:xfrm>
              <a:prstGeom prst="rect">
                <a:avLst/>
              </a:prstGeom>
              <a:blipFill>
                <a:blip r:embed="rId4"/>
                <a:stretch>
                  <a:fillRect l="-415" b="-22642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 descr="A logo on a black background&#10;&#10;Description automatically generated">
            <a:extLst>
              <a:ext uri="{FF2B5EF4-FFF2-40B4-BE49-F238E27FC236}">
                <a16:creationId xmlns:a16="http://schemas.microsoft.com/office/drawing/2014/main" id="{B805E1E8-042D-6E81-E2A7-B5A65AB47B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2863" y="4395651"/>
            <a:ext cx="3021842" cy="302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20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4A53C78D-E775-A516-4E48-2E8EF87D8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69" y="896701"/>
            <a:ext cx="4483100" cy="1879600"/>
          </a:xfrm>
          <a:prstGeom prst="rect">
            <a:avLst/>
          </a:prstGeom>
        </p:spPr>
      </p:pic>
      <p:pic>
        <p:nvPicPr>
          <p:cNvPr id="5" name="Picture 4" descr="A logo on a black background&#10;&#10;Description automatically generated">
            <a:extLst>
              <a:ext uri="{FF2B5EF4-FFF2-40B4-BE49-F238E27FC236}">
                <a16:creationId xmlns:a16="http://schemas.microsoft.com/office/drawing/2014/main" id="{C97691B6-AB3D-607D-1A50-C74BF83BB5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2863" y="4395651"/>
            <a:ext cx="3021842" cy="30218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68A3F77-4CBE-069E-AEDB-0B2F5B284DDD}"/>
                  </a:ext>
                </a:extLst>
              </p:cNvPr>
              <p:cNvSpPr txBox="1"/>
              <p:nvPr/>
            </p:nvSpPr>
            <p:spPr>
              <a:xfrm>
                <a:off x="5111337" y="1268185"/>
                <a:ext cx="3025187" cy="5367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sz="2400" dirty="0" smtClean="0"/>
                      <m:t>P</m:t>
                    </m:r>
                    <m:r>
                      <m:rPr>
                        <m:nor/>
                      </m:rPr>
                      <a:rPr lang="en-GB" dirty="0" smtClean="0">
                        <a:latin typeface="KaTeX_Main"/>
                      </a:rPr>
                      <m:t>(</m:t>
                    </m:r>
                    <m:r>
                      <m:rPr>
                        <m:nor/>
                      </m:rPr>
                      <a:rPr lang="en-GB" dirty="0" smtClean="0">
                        <a:latin typeface="KaTeX_Main"/>
                      </a:rPr>
                      <m:t>Bot</m:t>
                    </m:r>
                    <m:r>
                      <m:rPr>
                        <m:nor/>
                      </m:rPr>
                      <a:rPr lang="en-GB" dirty="0" smtClean="0">
                        <a:latin typeface="KaTeX_Main"/>
                      </a:rPr>
                      <m:t> ∣ </m:t>
                    </m:r>
                    <m:r>
                      <m:rPr>
                        <m:nor/>
                      </m:rPr>
                      <a:rPr lang="en-GB" dirty="0" smtClean="0">
                        <a:latin typeface="KaTeX_Main"/>
                      </a:rPr>
                      <m:t>False</m:t>
                    </m:r>
                    <m:r>
                      <m:rPr>
                        <m:nor/>
                      </m:rPr>
                      <a:rPr lang="en-GB" dirty="0" smtClean="0">
                        <a:latin typeface="KaTeX_Main"/>
                      </a:rPr>
                      <m:t>)</m:t>
                    </m:r>
                  </m:oMath>
                </a14:m>
                <a:r>
                  <a:rPr lang="en-EE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E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2234</m:t>
                        </m:r>
                        <m:r>
                          <m:rPr>
                            <m:nor/>
                          </m:rPr>
                          <a:rPr lang="en-GB" dirty="0">
                            <a:latin typeface="KaTeX_Main"/>
                          </a:rPr>
                          <m:t> 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65213</m:t>
                        </m:r>
                      </m:den>
                    </m:f>
                  </m:oMath>
                </a14:m>
                <a:r>
                  <a:rPr lang="en-EE" dirty="0"/>
                  <a:t> ≈ </a:t>
                </a:r>
                <a:r>
                  <a:rPr lang="en-EE" b="1" dirty="0"/>
                  <a:t>0</a:t>
                </a:r>
                <a:r>
                  <a:rPr lang="en-EE" dirty="0"/>
                  <a:t>.03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68A3F77-4CBE-069E-AEDB-0B2F5B284D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1337" y="1268185"/>
                <a:ext cx="3025187" cy="536750"/>
              </a:xfrm>
              <a:prstGeom prst="rect">
                <a:avLst/>
              </a:prstGeom>
              <a:blipFill>
                <a:blip r:embed="rId5"/>
                <a:stretch>
                  <a:fillRect l="-418" t="-6818" r="-837" b="-4545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47F486B-008E-456C-D159-DCC11DB17010}"/>
                  </a:ext>
                </a:extLst>
              </p:cNvPr>
              <p:cNvSpPr txBox="1"/>
              <p:nvPr/>
            </p:nvSpPr>
            <p:spPr>
              <a:xfrm>
                <a:off x="5111336" y="1960912"/>
                <a:ext cx="2972289" cy="5367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sz="2400" dirty="0" smtClean="0"/>
                      <m:t>P</m:t>
                    </m:r>
                    <m:r>
                      <m:rPr>
                        <m:nor/>
                      </m:rPr>
                      <a:rPr lang="en-GB" dirty="0" smtClean="0">
                        <a:latin typeface="KaTeX_Main"/>
                      </a:rPr>
                      <m:t>(</m:t>
                    </m:r>
                    <m:r>
                      <m:rPr>
                        <m:nor/>
                      </m:rPr>
                      <a:rPr lang="en-GB" dirty="0" smtClean="0">
                        <a:latin typeface="KaTeX_Main"/>
                      </a:rPr>
                      <m:t>Bot</m:t>
                    </m:r>
                    <m:r>
                      <m:rPr>
                        <m:nor/>
                      </m:rPr>
                      <a:rPr lang="en-GB" dirty="0" smtClean="0">
                        <a:latin typeface="KaTeX_Main"/>
                      </a:rPr>
                      <m:t> ∣ </m:t>
                    </m:r>
                    <m:r>
                      <m:rPr>
                        <m:nor/>
                      </m:rPr>
                      <a:rPr lang="en-US" b="0" i="0" dirty="0" smtClean="0">
                        <a:latin typeface="KaTeX_Main"/>
                      </a:rPr>
                      <m:t>True</m:t>
                    </m:r>
                    <m:r>
                      <m:rPr>
                        <m:nor/>
                      </m:rPr>
                      <a:rPr lang="en-GB" dirty="0" smtClean="0">
                        <a:latin typeface="KaTeX_Main"/>
                      </a:rPr>
                      <m:t>)</m:t>
                    </m:r>
                  </m:oMath>
                </a14:m>
                <a:r>
                  <a:rPr lang="en-EE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E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2108</m:t>
                        </m:r>
                        <m:r>
                          <m:rPr>
                            <m:nor/>
                          </m:rPr>
                          <a:rPr lang="en-GB" dirty="0">
                            <a:latin typeface="KaTeX_Main"/>
                          </a:rPr>
                          <m:t> 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68985</m:t>
                        </m:r>
                      </m:den>
                    </m:f>
                  </m:oMath>
                </a14:m>
                <a:r>
                  <a:rPr lang="en-EE" dirty="0"/>
                  <a:t> ≈ </a:t>
                </a:r>
                <a:r>
                  <a:rPr lang="en-EE" b="1" dirty="0"/>
                  <a:t>0</a:t>
                </a:r>
                <a:r>
                  <a:rPr lang="en-EE" dirty="0"/>
                  <a:t>.03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47F486B-008E-456C-D159-DCC11DB170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11336" y="1960912"/>
                <a:ext cx="2972289" cy="536750"/>
              </a:xfrm>
              <a:prstGeom prst="rect">
                <a:avLst/>
              </a:prstGeom>
              <a:blipFill>
                <a:blip r:embed="rId6"/>
                <a:stretch>
                  <a:fillRect l="-426" t="-9302" r="-851" b="-6977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E51FB995-1411-B136-D24C-5B2C8076EB4B}"/>
              </a:ext>
            </a:extLst>
          </p:cNvPr>
          <p:cNvSpPr txBox="1"/>
          <p:nvPr/>
        </p:nvSpPr>
        <p:spPr>
          <a:xfrm>
            <a:off x="6096000" y="3198167"/>
            <a:ext cx="5120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طبق قانون احتمال کل می توانیم </a:t>
            </a:r>
            <a:r>
              <a:rPr lang="en-US" sz="2400" dirty="0"/>
              <a:t>P</a:t>
            </a:r>
            <a:r>
              <a:rPr lang="en-US" dirty="0"/>
              <a:t> (Bot)</a:t>
            </a:r>
            <a:r>
              <a:rPr lang="fa-IR" dirty="0"/>
              <a:t> را اینگونه محاسبه کنیم </a:t>
            </a:r>
            <a:endParaRPr lang="en-E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361520-095D-660A-F3C4-50E1108A507F}"/>
              </a:ext>
            </a:extLst>
          </p:cNvPr>
          <p:cNvSpPr txBox="1"/>
          <p:nvPr/>
        </p:nvSpPr>
        <p:spPr>
          <a:xfrm>
            <a:off x="749869" y="3712368"/>
            <a:ext cx="6215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defTabSz="457200" eaLnBrk="1" latinLnBrk="0" hangingPunct="1"/>
            <a:r>
              <a:rPr lang="en-GB" sz="2400" dirty="0"/>
              <a:t>P</a:t>
            </a:r>
            <a:r>
              <a:rPr lang="fa-IR" sz="2400" dirty="0"/>
              <a:t> </a:t>
            </a:r>
            <a:r>
              <a:rPr lang="en-GB" dirty="0"/>
              <a:t>(​Bot)</a:t>
            </a:r>
            <a:r>
              <a:rPr lang="fa-IR" dirty="0"/>
              <a:t> </a:t>
            </a:r>
            <a:r>
              <a:rPr lang="en-GB" dirty="0"/>
              <a:t>=</a:t>
            </a:r>
            <a:r>
              <a:rPr lang="fa-IR" dirty="0"/>
              <a:t> </a:t>
            </a:r>
            <a:r>
              <a:rPr lang="en-GB" sz="2400" dirty="0"/>
              <a:t>P</a:t>
            </a:r>
            <a:r>
              <a:rPr lang="fa-IR" sz="2400" dirty="0"/>
              <a:t> </a:t>
            </a:r>
            <a:r>
              <a:rPr lang="en-GB" dirty="0"/>
              <a:t>(</a:t>
            </a:r>
            <a:r>
              <a:rPr lang="en-GB" dirty="0" err="1"/>
              <a:t>Bot∣False</a:t>
            </a:r>
            <a:r>
              <a:rPr lang="en-GB" dirty="0"/>
              <a:t>)</a:t>
            </a:r>
            <a:r>
              <a:rPr lang="en-US" sz="1800" dirty="0"/>
              <a:t> </a:t>
            </a:r>
            <a:r>
              <a:rPr lang="en-US" sz="1050" dirty="0"/>
              <a:t>╳</a:t>
            </a:r>
            <a:r>
              <a:rPr lang="en-US" sz="1800" dirty="0"/>
              <a:t> </a:t>
            </a:r>
            <a:r>
              <a:rPr lang="en-GB" sz="2400" dirty="0"/>
              <a:t>P</a:t>
            </a:r>
            <a:r>
              <a:rPr lang="fa-IR" sz="2400" dirty="0"/>
              <a:t> </a:t>
            </a:r>
            <a:r>
              <a:rPr lang="en-GB" dirty="0"/>
              <a:t>(False)</a:t>
            </a:r>
            <a:r>
              <a:rPr lang="fa-IR" dirty="0"/>
              <a:t> </a:t>
            </a:r>
            <a:r>
              <a:rPr lang="en-GB" dirty="0"/>
              <a:t>+</a:t>
            </a:r>
            <a:r>
              <a:rPr lang="fa-IR" dirty="0"/>
              <a:t> </a:t>
            </a:r>
            <a:r>
              <a:rPr lang="en-GB" sz="2400" dirty="0"/>
              <a:t>P</a:t>
            </a:r>
            <a:r>
              <a:rPr lang="fa-IR" sz="2400" dirty="0"/>
              <a:t> </a:t>
            </a:r>
            <a:r>
              <a:rPr lang="en-GB" dirty="0"/>
              <a:t>(</a:t>
            </a:r>
            <a:r>
              <a:rPr lang="en-GB" dirty="0" err="1"/>
              <a:t>Bot∣True</a:t>
            </a:r>
            <a:r>
              <a:rPr lang="en-GB" dirty="0"/>
              <a:t>)</a:t>
            </a:r>
            <a:r>
              <a:rPr lang="en-US" sz="1800" dirty="0"/>
              <a:t> </a:t>
            </a:r>
            <a:r>
              <a:rPr lang="en-US" sz="1050" dirty="0"/>
              <a:t>╳</a:t>
            </a:r>
            <a:r>
              <a:rPr lang="en-US" sz="1800" dirty="0"/>
              <a:t> </a:t>
            </a:r>
            <a:r>
              <a:rPr lang="en-GB" sz="2400" dirty="0"/>
              <a:t>P</a:t>
            </a:r>
            <a:r>
              <a:rPr lang="fa-IR" sz="2400" dirty="0"/>
              <a:t> </a:t>
            </a:r>
            <a:r>
              <a:rPr lang="en-GB" dirty="0"/>
              <a:t>(True)​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3771EC-2C53-6F98-BD15-5AFCF2BD1BF3}"/>
              </a:ext>
            </a:extLst>
          </p:cNvPr>
          <p:cNvSpPr txBox="1"/>
          <p:nvPr/>
        </p:nvSpPr>
        <p:spPr>
          <a:xfrm>
            <a:off x="1477736" y="4235867"/>
            <a:ext cx="626472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= P</a:t>
            </a:r>
            <a:r>
              <a:rPr lang="fa-IR" sz="2400" dirty="0"/>
              <a:t> </a:t>
            </a:r>
            <a:r>
              <a:rPr lang="en-GB" dirty="0"/>
              <a:t>(</a:t>
            </a:r>
            <a:r>
              <a:rPr lang="en-GB" dirty="0" err="1"/>
              <a:t>Bot∣False</a:t>
            </a:r>
            <a:r>
              <a:rPr lang="en-GB" dirty="0"/>
              <a:t>)</a:t>
            </a:r>
            <a:r>
              <a:rPr lang="en-US" sz="1800" dirty="0"/>
              <a:t> </a:t>
            </a:r>
            <a:r>
              <a:rPr lang="en-US" sz="1050" dirty="0"/>
              <a:t>╳</a:t>
            </a:r>
            <a:r>
              <a:rPr lang="en-US" sz="1800" dirty="0"/>
              <a:t> </a:t>
            </a:r>
            <a:r>
              <a:rPr lang="en-US" sz="3200" dirty="0"/>
              <a:t>(</a:t>
            </a:r>
            <a:r>
              <a:rPr lang="en-US" sz="1800" dirty="0"/>
              <a:t> </a:t>
            </a:r>
            <a:r>
              <a:rPr lang="en-GB" sz="2400" dirty="0"/>
              <a:t>P</a:t>
            </a:r>
            <a:r>
              <a:rPr lang="fa-IR" sz="2400" dirty="0"/>
              <a:t> </a:t>
            </a:r>
            <a:r>
              <a:rPr lang="en-GB" dirty="0"/>
              <a:t>(False)</a:t>
            </a:r>
            <a:r>
              <a:rPr lang="fa-IR" dirty="0"/>
              <a:t> </a:t>
            </a:r>
            <a:r>
              <a:rPr lang="en-US" dirty="0"/>
              <a:t> + </a:t>
            </a:r>
            <a:r>
              <a:rPr lang="en-GB" sz="2400" dirty="0"/>
              <a:t>P</a:t>
            </a:r>
            <a:r>
              <a:rPr lang="fa-IR" sz="2400" dirty="0"/>
              <a:t> </a:t>
            </a:r>
            <a:r>
              <a:rPr lang="en-GB" dirty="0"/>
              <a:t>(True) </a:t>
            </a:r>
            <a:r>
              <a:rPr lang="en-GB" sz="3200" dirty="0"/>
              <a:t>)</a:t>
            </a:r>
            <a:r>
              <a:rPr lang="en-GB" dirty="0"/>
              <a:t>​</a:t>
            </a:r>
            <a:endParaRPr lang="en-EE" dirty="0"/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22655293-A362-21BA-660A-CC0DB49C8667}"/>
              </a:ext>
            </a:extLst>
          </p:cNvPr>
          <p:cNvSpPr/>
          <p:nvPr/>
        </p:nvSpPr>
        <p:spPr>
          <a:xfrm>
            <a:off x="5029199" y="1143000"/>
            <a:ext cx="3107325" cy="1479132"/>
          </a:xfrm>
          <a:prstGeom prst="frame">
            <a:avLst>
              <a:gd name="adj1" fmla="val 6709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E">
              <a:solidFill>
                <a:schemeClr val="tx1"/>
              </a:solidFill>
            </a:endParaRP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F6670827-9A6F-7359-3FEB-66CDA98415AD}"/>
              </a:ext>
            </a:extLst>
          </p:cNvPr>
          <p:cNvSpPr/>
          <p:nvPr/>
        </p:nvSpPr>
        <p:spPr>
          <a:xfrm rot="16200000">
            <a:off x="4352146" y="4016014"/>
            <a:ext cx="283029" cy="188140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48F2B4-FF9F-C30C-7306-EF363DECB5B2}"/>
              </a:ext>
            </a:extLst>
          </p:cNvPr>
          <p:cNvSpPr txBox="1"/>
          <p:nvPr/>
        </p:nvSpPr>
        <p:spPr>
          <a:xfrm>
            <a:off x="4254652" y="5098229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=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F5BE59-B8ED-88D9-7AEA-EFDCD1C7370E}"/>
              </a:ext>
            </a:extLst>
          </p:cNvPr>
          <p:cNvSpPr txBox="1"/>
          <p:nvPr/>
        </p:nvSpPr>
        <p:spPr>
          <a:xfrm>
            <a:off x="1698171" y="5116286"/>
            <a:ext cx="231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2BF4BA-057C-C508-78CF-93AA44201A60}"/>
              </a:ext>
            </a:extLst>
          </p:cNvPr>
          <p:cNvSpPr txBox="1"/>
          <p:nvPr/>
        </p:nvSpPr>
        <p:spPr>
          <a:xfrm>
            <a:off x="1475951" y="4882476"/>
            <a:ext cx="62647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= P</a:t>
            </a:r>
            <a:r>
              <a:rPr lang="fa-IR" sz="2400" dirty="0"/>
              <a:t> </a:t>
            </a:r>
            <a:r>
              <a:rPr lang="en-GB" dirty="0"/>
              <a:t>(</a:t>
            </a:r>
            <a:r>
              <a:rPr lang="en-GB" dirty="0" err="1"/>
              <a:t>Bot∣False</a:t>
            </a:r>
            <a:r>
              <a:rPr lang="en-GB" dirty="0"/>
              <a:t>)</a:t>
            </a:r>
            <a:endParaRPr lang="en-EE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3BBB11-E022-C5B0-CB4F-09CABD29C444}"/>
              </a:ext>
            </a:extLst>
          </p:cNvPr>
          <p:cNvSpPr txBox="1"/>
          <p:nvPr/>
        </p:nvSpPr>
        <p:spPr>
          <a:xfrm>
            <a:off x="659157" y="5549554"/>
            <a:ext cx="56517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/>
              <a:t>به بیان دیگر، حقیقت یا نادرستی یک </a:t>
            </a:r>
            <a:r>
              <a:rPr lang="fa-IR" dirty="0" err="1"/>
              <a:t>توییت</a:t>
            </a:r>
            <a:r>
              <a:rPr lang="fa-IR" dirty="0"/>
              <a:t> مستقل از این است که آیا یک </a:t>
            </a:r>
            <a:r>
              <a:rPr lang="fa-IR" dirty="0" err="1"/>
              <a:t>ربات</a:t>
            </a:r>
            <a:r>
              <a:rPr lang="fa-IR" dirty="0"/>
              <a:t> آن را ارسال کرده یا نه.</a:t>
            </a:r>
          </a:p>
          <a:p>
            <a:pPr algn="r" rtl="1"/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4005096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" grpId="0"/>
      <p:bldP spid="3" grpId="0"/>
      <p:bldP spid="9" grpId="0"/>
      <p:bldP spid="10" grpId="0" animBg="1"/>
      <p:bldP spid="11" grpId="0" animBg="1"/>
      <p:bldP spid="11" grpId="1" animBg="1"/>
      <p:bldP spid="12" grpId="0"/>
      <p:bldP spid="12" grpId="1"/>
      <p:bldP spid="14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3B8CFD8-6594-E799-C609-678A1CE16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521" y="3252865"/>
            <a:ext cx="5921826" cy="296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close-up of a score&#10;&#10;AI-generated content may be incorrect.">
            <a:extLst>
              <a:ext uri="{FF2B5EF4-FFF2-40B4-BE49-F238E27FC236}">
                <a16:creationId xmlns:a16="http://schemas.microsoft.com/office/drawing/2014/main" id="{30503C89-41EB-F01B-DBAB-79530A02F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47" y="1146034"/>
            <a:ext cx="6019800" cy="1371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5B93E1-17ED-B973-BDFC-1C9CB93B3CC9}"/>
              </a:ext>
            </a:extLst>
          </p:cNvPr>
          <p:cNvSpPr txBox="1"/>
          <p:nvPr/>
        </p:nvSpPr>
        <p:spPr>
          <a:xfrm>
            <a:off x="6868885" y="1004520"/>
            <a:ext cx="4466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/>
              <a:t>طبق چیزی که قبلاً بیان کردیم احتمال اینکه یک </a:t>
            </a:r>
            <a:r>
              <a:rPr lang="fa-IR" dirty="0" err="1"/>
              <a:t>توییت</a:t>
            </a:r>
            <a:r>
              <a:rPr lang="fa-IR" dirty="0"/>
              <a:t> غلط باشد ۱۷ درصد است</a:t>
            </a:r>
            <a:endParaRPr lang="en-EE" dirty="0"/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ED2FF85B-1EA9-C10F-A4B5-553E6B30C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2863" y="4395651"/>
            <a:ext cx="3021842" cy="302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403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3BC7D9B-73DC-3921-9B22-484216DB3E96}"/>
                  </a:ext>
                </a:extLst>
              </p:cNvPr>
              <p:cNvSpPr txBox="1"/>
              <p:nvPr/>
            </p:nvSpPr>
            <p:spPr>
              <a:xfrm>
                <a:off x="514060" y="449400"/>
                <a:ext cx="7325795" cy="57156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EE" sz="2800" dirty="0"/>
                  <a:t>P</a:t>
                </a:r>
                <a:r>
                  <a:rPr lang="en-EE" dirty="0"/>
                  <a:t> (False ∣ 0.6≤score&lt;0.7 ) =</a:t>
                </a:r>
                <a:r>
                  <a:rPr lang="en-EE" sz="1400" dirty="0"/>
                  <a:t>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E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/>
                          <m:t>P</m:t>
                        </m:r>
                        <m:r>
                          <m:rPr>
                            <m:nor/>
                          </m:rPr>
                          <a:rPr lang="en-US" b="0" i="0" smtClean="0"/>
                          <m:t> </m:t>
                        </m:r>
                        <m:r>
                          <m:rPr>
                            <m:nor/>
                          </m:rPr>
                          <a:rPr lang="en-GB"/>
                          <m:t>(0.6≤</m:t>
                        </m:r>
                        <m:r>
                          <m:rPr>
                            <m:nor/>
                          </m:rPr>
                          <a:rPr lang="en-GB"/>
                          <m:t>score</m:t>
                        </m:r>
                        <m:r>
                          <m:rPr>
                            <m:nor/>
                          </m:rPr>
                          <a:rPr lang="en-GB"/>
                          <m:t>&lt;0.7</m:t>
                        </m:r>
                        <m:r>
                          <m:rPr>
                            <m:nor/>
                          </m:rPr>
                          <a:rPr lang="en-US" b="0" i="0" smtClean="0"/>
                          <m:t> </m:t>
                        </m:r>
                        <m:r>
                          <m:rPr>
                            <m:nor/>
                          </m:rPr>
                          <a:rPr lang="en-GB"/>
                          <m:t>∣</m:t>
                        </m:r>
                        <m:r>
                          <m:rPr>
                            <m:nor/>
                          </m:rPr>
                          <a:rPr lang="en-US" b="0" i="0" smtClean="0"/>
                          <m:t> </m:t>
                        </m:r>
                        <m:r>
                          <m:rPr>
                            <m:nor/>
                          </m:rPr>
                          <a:rPr lang="en-GB"/>
                          <m:t>False</m:t>
                        </m:r>
                        <m:r>
                          <m:rPr>
                            <m:nor/>
                          </m:rPr>
                          <a:rPr lang="en-GB"/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/>
                          <m:t>P</m:t>
                        </m:r>
                        <m:r>
                          <m:rPr>
                            <m:nor/>
                          </m:rPr>
                          <a:rPr lang="en-US" b="0" i="0" smtClean="0"/>
                          <m:t> </m:t>
                        </m:r>
                        <m:r>
                          <m:rPr>
                            <m:nor/>
                          </m:rPr>
                          <a:rPr lang="en-GB"/>
                          <m:t>(0.6≤</m:t>
                        </m:r>
                        <m:r>
                          <m:rPr>
                            <m:nor/>
                          </m:rPr>
                          <a:rPr lang="en-GB"/>
                          <m:t>score</m:t>
                        </m:r>
                        <m:r>
                          <m:rPr>
                            <m:nor/>
                          </m:rPr>
                          <a:rPr lang="en-GB"/>
                          <m:t>&lt;0.7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EE" sz="1400" dirty="0"/>
                  <a:t>  </a:t>
                </a:r>
                <a:r>
                  <a:rPr lang="en-US" sz="1050" dirty="0"/>
                  <a:t>╳ </a:t>
                </a:r>
                <a:r>
                  <a:rPr lang="en-US" sz="1400" dirty="0"/>
                  <a:t> </a:t>
                </a:r>
                <a:r>
                  <a:rPr lang="en-GB" sz="2400" dirty="0"/>
                  <a:t>P</a:t>
                </a:r>
                <a:r>
                  <a:rPr lang="fa-IR" sz="2400" dirty="0"/>
                  <a:t> </a:t>
                </a:r>
                <a:r>
                  <a:rPr lang="en-GB" dirty="0"/>
                  <a:t>(False)</a:t>
                </a:r>
                <a:r>
                  <a:rPr lang="fa-IR" dirty="0"/>
                  <a:t> </a:t>
                </a:r>
                <a:endParaRPr lang="en-EE" sz="1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3BC7D9B-73DC-3921-9B22-484216DB3E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4060" y="449400"/>
                <a:ext cx="7325795" cy="571567"/>
              </a:xfrm>
              <a:prstGeom prst="rect">
                <a:avLst/>
              </a:prstGeom>
              <a:blipFill>
                <a:blip r:embed="rId6"/>
                <a:stretch>
                  <a:fillRect l="-1730" t="-13043" b="-19565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Screen Recording 2025-02-06 at 22.44.55">
            <a:hlinkClick r:id="" action="ppaction://media"/>
            <a:extLst>
              <a:ext uri="{FF2B5EF4-FFF2-40B4-BE49-F238E27FC236}">
                <a16:creationId xmlns:a16="http://schemas.microsoft.com/office/drawing/2014/main" id="{A6D3050B-2B87-89E6-46ED-B4F0679475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94507" y="1923503"/>
            <a:ext cx="4072562" cy="2647165"/>
          </a:xfrm>
          <a:prstGeom prst="rect">
            <a:avLst/>
          </a:prstGeom>
        </p:spPr>
      </p:pic>
      <p:pic>
        <p:nvPicPr>
          <p:cNvPr id="3" name="Screen Recording 2025-02-06 at 22.45.23">
            <a:hlinkClick r:id="" action="ppaction://media"/>
            <a:extLst>
              <a:ext uri="{FF2B5EF4-FFF2-40B4-BE49-F238E27FC236}">
                <a16:creationId xmlns:a16="http://schemas.microsoft.com/office/drawing/2014/main" id="{6102A9AA-7FE3-A7D1-321A-A0B133B8D31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939493" y="1923503"/>
            <a:ext cx="4072562" cy="2647165"/>
          </a:xfrm>
          <a:prstGeom prst="rect">
            <a:avLst/>
          </a:prstGeom>
        </p:spPr>
      </p:pic>
      <p:pic>
        <p:nvPicPr>
          <p:cNvPr id="4" name="Picture 3" descr="A logo on a black background&#10;&#10;Description automatically generated">
            <a:extLst>
              <a:ext uri="{FF2B5EF4-FFF2-40B4-BE49-F238E27FC236}">
                <a16:creationId xmlns:a16="http://schemas.microsoft.com/office/drawing/2014/main" id="{4E10F886-68C5-FF2B-4D10-64782ADFF9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02863" y="4395651"/>
            <a:ext cx="3021842" cy="3021842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9E769AE-792F-20DC-85B3-6B349C94B8B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4507" y="1923503"/>
            <a:ext cx="4054178" cy="4024202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88F6AB1-F92D-4051-58B6-4329359980D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21109" y="1923503"/>
            <a:ext cx="4090946" cy="40531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596FEC4-319D-37B4-3287-24B2F21A5E82}"/>
                  </a:ext>
                </a:extLst>
              </p:cNvPr>
              <p:cNvSpPr txBox="1"/>
              <p:nvPr/>
            </p:nvSpPr>
            <p:spPr>
              <a:xfrm>
                <a:off x="7656775" y="464390"/>
                <a:ext cx="1899879" cy="5769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EE" sz="2000" dirty="0"/>
                  <a:t>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EE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000" i="1" smtClean="0"/>
                          <m:t>0</m:t>
                        </m:r>
                        <m:r>
                          <m:rPr>
                            <m:nor/>
                          </m:rPr>
                          <a:rPr lang="en-US" sz="2000" b="0" i="1" smtClean="0"/>
                          <m:t>.053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0.068</m:t>
                        </m:r>
                      </m:den>
                    </m:f>
                  </m:oMath>
                </a14:m>
                <a:r>
                  <a:rPr lang="en-EE" sz="1600" dirty="0"/>
                  <a:t> </a:t>
                </a:r>
                <a:r>
                  <a:rPr lang="en-US" sz="1100" dirty="0"/>
                  <a:t>╳</a:t>
                </a:r>
                <a:r>
                  <a:rPr lang="en-US" sz="1600" dirty="0"/>
                  <a:t>  </a:t>
                </a:r>
                <a:r>
                  <a:rPr lang="en-US" sz="2400" dirty="0"/>
                  <a:t>0.17</a:t>
                </a:r>
                <a:endParaRPr lang="en-EE" sz="20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596FEC4-319D-37B4-3287-24B2F21A5E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6775" y="464390"/>
                <a:ext cx="1899879" cy="576953"/>
              </a:xfrm>
              <a:prstGeom prst="rect">
                <a:avLst/>
              </a:prstGeom>
              <a:blipFill>
                <a:blip r:embed="rId12"/>
                <a:stretch>
                  <a:fillRect l="-2649" r="-3974" b="-14894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8C01212-5505-6B9D-0E36-6076127A28FE}"/>
              </a:ext>
            </a:extLst>
          </p:cNvPr>
          <p:cNvSpPr txBox="1"/>
          <p:nvPr/>
        </p:nvSpPr>
        <p:spPr>
          <a:xfrm>
            <a:off x="9502863" y="594668"/>
            <a:ext cx="995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sz="2400" dirty="0"/>
              <a:t>≈ 0.13</a:t>
            </a:r>
          </a:p>
        </p:txBody>
      </p:sp>
    </p:spTree>
    <p:extLst>
      <p:ext uri="{BB962C8B-B14F-4D97-AF65-F5344CB8AC3E}">
        <p14:creationId xmlns:p14="http://schemas.microsoft.com/office/powerpoint/2010/main" val="274089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2-07 at 10.23.27">
            <a:hlinkClick r:id="" action="ppaction://media"/>
            <a:extLst>
              <a:ext uri="{FF2B5EF4-FFF2-40B4-BE49-F238E27FC236}">
                <a16:creationId xmlns:a16="http://schemas.microsoft.com/office/drawing/2014/main" id="{BAED0B8A-3199-7573-DA6A-B3E5874E89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18496" y="677732"/>
            <a:ext cx="6955008" cy="4943580"/>
          </a:xfrm>
          <a:prstGeom prst="rect">
            <a:avLst/>
          </a:prstGeom>
        </p:spPr>
      </p:pic>
      <p:pic>
        <p:nvPicPr>
          <p:cNvPr id="5" name="Picture 4" descr="A logo on a black background&#10;&#10;Description automatically generated">
            <a:extLst>
              <a:ext uri="{FF2B5EF4-FFF2-40B4-BE49-F238E27FC236}">
                <a16:creationId xmlns:a16="http://schemas.microsoft.com/office/drawing/2014/main" id="{B614CCD9-37C5-30E2-DEEF-4B42835576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2863" y="4395651"/>
            <a:ext cx="3021842" cy="302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601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7BC13269-5D0F-C353-472F-4F588ED12E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920" r="4" b="13734"/>
          <a:stretch/>
        </p:blipFill>
        <p:spPr>
          <a:xfrm>
            <a:off x="2754002" y="643466"/>
            <a:ext cx="6683996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1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8"/>
    </mc:Choice>
    <mc:Fallback xmlns="">
      <p:transition spd="slow" advTm="439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witter Is Now X, Here's All About Elon Musk's Rebranded Social Networking  Site | HerZindagi">
            <a:extLst>
              <a:ext uri="{FF2B5EF4-FFF2-40B4-BE49-F238E27FC236}">
                <a16:creationId xmlns:a16="http://schemas.microsoft.com/office/drawing/2014/main" id="{48C50B0B-C2CA-9168-C6E8-1FC6A72F1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402894"/>
            <a:ext cx="5421086" cy="3049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73B71018-212D-BA40-B10E-605A2067C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9659" y="4122295"/>
            <a:ext cx="3018198" cy="30181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F54D53-F8BD-05D7-9C89-DB878D251038}"/>
              </a:ext>
            </a:extLst>
          </p:cNvPr>
          <p:cNvSpPr txBox="1"/>
          <p:nvPr/>
        </p:nvSpPr>
        <p:spPr>
          <a:xfrm>
            <a:off x="4439391" y="1609723"/>
            <a:ext cx="624722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 defTabSz="457200" rtl="1" eaLnBrk="1" latinLnBrk="0" hangingPunct="1">
              <a:buFont typeface="Arial" panose="020B0604020202020204" pitchFamily="34" charset="0"/>
              <a:buChar char="•"/>
            </a:pPr>
            <a:r>
              <a:rPr lang="fa-IR" sz="2800" dirty="0"/>
              <a:t>احتمال واکنش دادن به یک پست</a:t>
            </a:r>
          </a:p>
          <a:p>
            <a:pPr marL="285750" indent="-285750" algn="r" defTabSz="457200" rtl="1" eaLnBrk="1" latinLnBrk="0" hangingPunct="1">
              <a:buFont typeface="Arial" panose="020B0604020202020204" pitchFamily="34" charset="0"/>
              <a:buChar char="•"/>
            </a:pPr>
            <a:r>
              <a:rPr lang="fa-IR" sz="2800" dirty="0"/>
              <a:t>ارتباط افراد در </a:t>
            </a:r>
            <a:r>
              <a:rPr lang="fa-IR" sz="2800" dirty="0" err="1"/>
              <a:t>توییتر</a:t>
            </a:r>
            <a:r>
              <a:rPr lang="fa-IR" sz="2800" dirty="0"/>
              <a:t> با یکدیگر </a:t>
            </a:r>
          </a:p>
          <a:p>
            <a:pPr marL="285750" indent="-285750" algn="r" defTabSz="457200" rtl="1" eaLnBrk="1" latinLnBrk="0" hangingPunct="1">
              <a:buFont typeface="Arial" panose="020B0604020202020204" pitchFamily="34" charset="0"/>
              <a:buChar char="•"/>
            </a:pPr>
            <a:r>
              <a:rPr lang="fa-IR" sz="2800" dirty="0"/>
              <a:t>احتمال واکنش به یک </a:t>
            </a:r>
            <a:r>
              <a:rPr lang="fa-IR" sz="2800" dirty="0" err="1"/>
              <a:t>توییت</a:t>
            </a:r>
            <a:r>
              <a:rPr lang="fa-IR" sz="2800" dirty="0"/>
              <a:t> نادرست </a:t>
            </a:r>
          </a:p>
          <a:p>
            <a:pPr marL="285750" indent="-285750" algn="r" defTabSz="457200" rtl="1" eaLnBrk="1" latinLnBrk="0" hangingPunct="1">
              <a:buFont typeface="Arial" panose="020B0604020202020204" pitchFamily="34" charset="0"/>
              <a:buChar char="•"/>
            </a:pPr>
            <a:r>
              <a:rPr lang="fa-IR" sz="2800" dirty="0"/>
              <a:t>احتمال واکنش توسط افراد خارج از دایره ارتباطی</a:t>
            </a:r>
          </a:p>
          <a:p>
            <a:pPr marL="285750" indent="-285750" algn="r" defTabSz="457200" rtl="1" eaLnBrk="1" latinLnBrk="0" hangingPunct="1">
              <a:buFont typeface="Arial" panose="020B0604020202020204" pitchFamily="34" charset="0"/>
              <a:buChar char="•"/>
            </a:pPr>
            <a:r>
              <a:rPr lang="fa-IR" sz="2800" dirty="0"/>
              <a:t>اعتبار </a:t>
            </a:r>
            <a:r>
              <a:rPr lang="fa-IR" sz="2800" dirty="0" err="1"/>
              <a:t>پبام</a:t>
            </a:r>
            <a:r>
              <a:rPr lang="fa-IR" sz="2800" dirty="0"/>
              <a:t> های منتشر شده توسط </a:t>
            </a:r>
            <a:r>
              <a:rPr lang="fa-IR" sz="2800" dirty="0" err="1"/>
              <a:t>ربات</a:t>
            </a:r>
            <a:r>
              <a:rPr lang="fa-IR" sz="2800" dirty="0"/>
              <a:t> </a:t>
            </a:r>
          </a:p>
          <a:p>
            <a:pPr marL="285750" indent="-285750" algn="r" defTabSz="457200" rtl="1" eaLnBrk="1" latinLnBrk="0" hangingPunct="1">
              <a:buFont typeface="Arial" panose="020B0604020202020204" pitchFamily="34" charset="0"/>
              <a:buChar char="•"/>
            </a:pPr>
            <a:r>
              <a:rPr lang="fa-IR" sz="2800" dirty="0"/>
              <a:t> </a:t>
            </a:r>
            <a:r>
              <a:rPr lang="fa-IR" sz="2800" dirty="0" err="1"/>
              <a:t>اعتبارسازی</a:t>
            </a:r>
            <a:r>
              <a:rPr lang="fa-IR" sz="2800" dirty="0"/>
              <a:t> </a:t>
            </a:r>
            <a:r>
              <a:rPr lang="fa-IR" sz="2800" dirty="0" err="1"/>
              <a:t>پبام</a:t>
            </a:r>
            <a:r>
              <a:rPr lang="fa-IR" sz="2800" dirty="0"/>
              <a:t> های </a:t>
            </a:r>
            <a:r>
              <a:rPr lang="fa-IR" sz="2800" dirty="0" err="1"/>
              <a:t>توییتر</a:t>
            </a:r>
            <a:r>
              <a:rPr lang="fa-IR" sz="2800" dirty="0"/>
              <a:t> </a:t>
            </a:r>
          </a:p>
          <a:p>
            <a:pPr marL="285750" indent="-285750" algn="r" defTabSz="457200" rtl="1" eaLnBrk="1" latinLnBrk="0" hangingPunct="1">
              <a:buFont typeface="Arial" panose="020B0604020202020204" pitchFamily="34" charset="0"/>
              <a:buChar char="•"/>
            </a:pPr>
            <a:endParaRPr lang="fa-IR" sz="2800" dirty="0"/>
          </a:p>
          <a:p>
            <a:pPr marL="285750" indent="-285750" algn="r" defTabSz="457200" rtl="1" eaLnBrk="1" latinLnBrk="0" hangingPunct="1">
              <a:buFont typeface="Arial" panose="020B0604020202020204" pitchFamily="34" charset="0"/>
              <a:buChar char="•"/>
            </a:pPr>
            <a:endParaRPr lang="fa-IR" sz="2800" dirty="0"/>
          </a:p>
          <a:p>
            <a:pPr marL="285750" indent="-285750" algn="r" defTabSz="457200" rtl="1" eaLnBrk="1" latinLnBrk="0" hangingPunct="1">
              <a:buFont typeface="Arial" panose="020B0604020202020204" pitchFamily="34" charset="0"/>
              <a:buChar char="•"/>
            </a:pPr>
            <a:endParaRPr lang="en-EE" sz="2800" dirty="0"/>
          </a:p>
        </p:txBody>
      </p:sp>
    </p:spTree>
    <p:extLst>
      <p:ext uri="{BB962C8B-B14F-4D97-AF65-F5344CB8AC3E}">
        <p14:creationId xmlns:p14="http://schemas.microsoft.com/office/powerpoint/2010/main" val="987931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6ABA8B00-B626-1BDB-3A11-93FBF6681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6" r="8952"/>
          <a:stretch/>
        </p:blipFill>
        <p:spPr bwMode="auto">
          <a:xfrm>
            <a:off x="5162052" y="3272588"/>
            <a:ext cx="6105382" cy="3585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6D558CE-BEB9-F2A3-08F4-E9F915832D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" b="16720"/>
          <a:stretch/>
        </p:blipFill>
        <p:spPr>
          <a:xfrm>
            <a:off x="20" y="9"/>
            <a:ext cx="7279893" cy="3895335"/>
          </a:xfrm>
          <a:custGeom>
            <a:avLst/>
            <a:gdLst/>
            <a:ahLst/>
            <a:cxnLst/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sp>
        <p:nvSpPr>
          <p:cNvPr id="3081" name="Rectangle 3080">
            <a:extLst>
              <a:ext uri="{FF2B5EF4-FFF2-40B4-BE49-F238E27FC236}">
                <a16:creationId xmlns:a16="http://schemas.microsoft.com/office/drawing/2014/main" id="{73EDB3DA-AEF0-428A-A317-C42827E6C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8302" y="0"/>
            <a:ext cx="3809132" cy="311698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4A06AD8B-0227-4FF6-AEB4-C66C5A53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69422"/>
            <a:ext cx="5001186" cy="2788578"/>
          </a:xfrm>
          <a:prstGeom prst="rect">
            <a:avLst/>
          </a:prstGeom>
          <a:solidFill>
            <a:schemeClr val="bg2">
              <a:lumMod val="9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5DFACEB2-7564-4FB9-B739-C2CE339BA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F586DD-3E8C-98FD-7FED-222D2EF76B01}"/>
              </a:ext>
            </a:extLst>
          </p:cNvPr>
          <p:cNvSpPr txBox="1"/>
          <p:nvPr/>
        </p:nvSpPr>
        <p:spPr>
          <a:xfrm>
            <a:off x="7531048" y="2089715"/>
            <a:ext cx="366363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__coFoBrilliantFont_744ae2"/>
              </a:rPr>
              <a:t>Canadian Institute for Cybersecurity, University of New Brunswick (2023). CIC Truth Seeker Dataset.</a:t>
            </a:r>
            <a:endParaRPr lang="en-EE" dirty="0"/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30F5D9B3-6A52-229B-9B1C-D18134D599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4366" y="-873337"/>
            <a:ext cx="3990321" cy="399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2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68"/>
    </mc:Choice>
    <mc:Fallback xmlns="">
      <p:transition spd="slow" advTm="6068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FFCDD23B-75C8-427B-BD08-53C8156CD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06669C1-5EE2-76A6-D23E-04C1CBA96E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23" b="-2"/>
          <a:stretch/>
        </p:blipFill>
        <p:spPr>
          <a:xfrm>
            <a:off x="168922" y="146729"/>
            <a:ext cx="6585858" cy="4286834"/>
          </a:xfrm>
          <a:prstGeom prst="rect">
            <a:avLst/>
          </a:prstGeom>
        </p:spPr>
      </p:pic>
      <p:sp>
        <p:nvSpPr>
          <p:cNvPr id="4105" name="Rectangle 4104">
            <a:extLst>
              <a:ext uri="{FF2B5EF4-FFF2-40B4-BE49-F238E27FC236}">
                <a16:creationId xmlns:a16="http://schemas.microsoft.com/office/drawing/2014/main" id="{AFFC87AC-C919-4FE5-BAC3-39509E00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64" y="5282206"/>
            <a:ext cx="12192264" cy="1163844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11000"/>
                </a:schemeClr>
              </a:gs>
              <a:gs pos="100000">
                <a:srgbClr val="000000">
                  <a:alpha val="77000"/>
                </a:srgb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5282206"/>
            <a:ext cx="12191998" cy="158648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373116-6F32-5004-9333-ACD193E7990E}"/>
              </a:ext>
            </a:extLst>
          </p:cNvPr>
          <p:cNvSpPr txBox="1"/>
          <p:nvPr/>
        </p:nvSpPr>
        <p:spPr>
          <a:xfrm>
            <a:off x="549922" y="4403680"/>
            <a:ext cx="8459275" cy="8985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b="0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Fink, et al. (2023). Congressional Twitter network dataset</a:t>
            </a: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5282206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893EBA0-6DF8-D506-4634-2F928960D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7" r="38089"/>
          <a:stretch/>
        </p:blipFill>
        <p:spPr bwMode="auto">
          <a:xfrm>
            <a:off x="8297778" y="2998033"/>
            <a:ext cx="3725300" cy="370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35C739E-DB45-2349-CCAD-FA3CA1240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83" y="157353"/>
            <a:ext cx="6585858" cy="6378525"/>
          </a:xfrm>
          <a:prstGeom prst="rect">
            <a:avLst/>
          </a:prstGeom>
        </p:spPr>
      </p:pic>
      <p:sp>
        <p:nvSpPr>
          <p:cNvPr id="11" name="Frame 10">
            <a:extLst>
              <a:ext uri="{FF2B5EF4-FFF2-40B4-BE49-F238E27FC236}">
                <a16:creationId xmlns:a16="http://schemas.microsoft.com/office/drawing/2014/main" id="{8917C358-C722-79E2-05B5-57386DA9FAE1}"/>
              </a:ext>
            </a:extLst>
          </p:cNvPr>
          <p:cNvSpPr/>
          <p:nvPr/>
        </p:nvSpPr>
        <p:spPr>
          <a:xfrm>
            <a:off x="168918" y="587828"/>
            <a:ext cx="6456734" cy="598715"/>
          </a:xfrm>
          <a:prstGeom prst="frame">
            <a:avLst>
              <a:gd name="adj1" fmla="val 8900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E">
              <a:solidFill>
                <a:schemeClr val="tx1"/>
              </a:solidFill>
            </a:endParaRPr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5636A928-45BF-7E49-BAF6-4658F54A06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7239" y="4543081"/>
            <a:ext cx="2638079" cy="2638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800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554DA85-740A-B4D7-9224-845D31B0C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76" y="510499"/>
            <a:ext cx="6883400" cy="553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4BD827C-C0FC-3D57-3D33-F68331B4A1F8}"/>
              </a:ext>
            </a:extLst>
          </p:cNvPr>
          <p:cNvSpPr txBox="1"/>
          <p:nvPr/>
        </p:nvSpPr>
        <p:spPr>
          <a:xfrm>
            <a:off x="7489372" y="740229"/>
            <a:ext cx="4116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sz="2800" dirty="0"/>
              <a:t>P</a:t>
            </a:r>
            <a:r>
              <a:rPr lang="en-EE" dirty="0"/>
              <a:t> (Banks will not</a:t>
            </a:r>
            <a:r>
              <a:rPr lang="en-GB" dirty="0"/>
              <a:t> react</a:t>
            </a:r>
            <a:r>
              <a:rPr lang="en-EE" dirty="0"/>
              <a:t>) </a:t>
            </a:r>
            <a:r>
              <a:rPr lang="fa-IR" dirty="0"/>
              <a:t>=</a:t>
            </a:r>
            <a:r>
              <a:rPr lang="en-EE" dirty="0"/>
              <a:t> 1 – 0.04 = 0.96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B0262B0-F274-6B8B-E55A-E4D257899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776" y="510499"/>
            <a:ext cx="6870700" cy="4457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E2B932-74C6-210D-711F-896D537B676C}"/>
              </a:ext>
            </a:extLst>
          </p:cNvPr>
          <p:cNvSpPr txBox="1"/>
          <p:nvPr/>
        </p:nvSpPr>
        <p:spPr>
          <a:xfrm>
            <a:off x="7555034" y="1816019"/>
            <a:ext cx="4051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fa-IR" dirty="0"/>
              <a:t>اگر همه </a:t>
            </a:r>
            <a:r>
              <a:rPr lang="fa-IR" dirty="0" err="1"/>
              <a:t>توییت</a:t>
            </a:r>
            <a:r>
              <a:rPr lang="fa-IR" dirty="0"/>
              <a:t> را </a:t>
            </a:r>
            <a:r>
              <a:rPr lang="fa-IR" dirty="0" err="1"/>
              <a:t>به‌طور</a:t>
            </a:r>
            <a:r>
              <a:rPr lang="fa-IR" dirty="0"/>
              <a:t> مستقل در نظر </a:t>
            </a:r>
            <a:r>
              <a:rPr lang="fa-IR" dirty="0" err="1"/>
              <a:t>بگیرییم</a:t>
            </a:r>
            <a:r>
              <a:rPr lang="fa-IR" dirty="0"/>
              <a:t>، احتمال اینکه </a:t>
            </a:r>
            <a:r>
              <a:rPr lang="fa-IR" dirty="0" err="1"/>
              <a:t>هیچ‌کس</a:t>
            </a:r>
            <a:r>
              <a:rPr lang="fa-IR" dirty="0"/>
              <a:t> واکنشی نشان ندهد چقدر است؟ 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E5AF92-5A0B-E3E3-A662-198A7B2B34D1}"/>
              </a:ext>
            </a:extLst>
          </p:cNvPr>
          <p:cNvSpPr txBox="1"/>
          <p:nvPr/>
        </p:nvSpPr>
        <p:spPr>
          <a:xfrm>
            <a:off x="7705938" y="2739349"/>
            <a:ext cx="25642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en-US" sz="2800" dirty="0"/>
              <a:t>P</a:t>
            </a:r>
            <a:r>
              <a:rPr lang="en-US" dirty="0"/>
              <a:t> (No one reacts)= 0.39</a:t>
            </a:r>
            <a:endParaRPr lang="en-EE" dirty="0"/>
          </a:p>
        </p:txBody>
      </p:sp>
      <p:pic>
        <p:nvPicPr>
          <p:cNvPr id="3" name="Picture 2" descr="A logo on a black background&#10;&#10;Description automatically generated">
            <a:extLst>
              <a:ext uri="{FF2B5EF4-FFF2-40B4-BE49-F238E27FC236}">
                <a16:creationId xmlns:a16="http://schemas.microsoft.com/office/drawing/2014/main" id="{07CEC4FE-3143-9B37-AF8C-98122E2209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2863" y="4395651"/>
            <a:ext cx="3021842" cy="302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865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B63E10B8-7A5C-4E1D-BE92-AAA068608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632" y="485804"/>
            <a:ext cx="5533524" cy="3510776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E1C32068-6A8E-44A5-BE2D-65E7EC2DB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633" y="4157449"/>
            <a:ext cx="2686328" cy="2216840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83940A33-AE5F-4FC1-AFFF-1BC5DD32E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31827" y="4157449"/>
            <a:ext cx="2686328" cy="2216840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social media account&#10;&#10;AI-generated content may be incorrect.">
            <a:extLst>
              <a:ext uri="{FF2B5EF4-FFF2-40B4-BE49-F238E27FC236}">
                <a16:creationId xmlns:a16="http://schemas.microsoft.com/office/drawing/2014/main" id="{4F2874F7-E24A-7B61-5450-0E26BC254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70" y="569845"/>
            <a:ext cx="5309534" cy="3375145"/>
          </a:xfrm>
          <a:prstGeom prst="rect">
            <a:avLst/>
          </a:prstGeom>
        </p:spPr>
      </p:pic>
      <p:sp>
        <p:nvSpPr>
          <p:cNvPr id="1037" name="Rectangle 1036">
            <a:extLst>
              <a:ext uri="{FF2B5EF4-FFF2-40B4-BE49-F238E27FC236}">
                <a16:creationId xmlns:a16="http://schemas.microsoft.com/office/drawing/2014/main" id="{9310DD53-17D0-4A12-A0E2-72F33348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6188" y="485805"/>
            <a:ext cx="5511179" cy="5888484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blue squares connected to white lines&#10;&#10;AI-generated content may be incorrect.">
            <a:extLst>
              <a:ext uri="{FF2B5EF4-FFF2-40B4-BE49-F238E27FC236}">
                <a16:creationId xmlns:a16="http://schemas.microsoft.com/office/drawing/2014/main" id="{93370A9E-749A-93C5-7C7B-0CD58ED61C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3176" y="1061376"/>
            <a:ext cx="5157201" cy="473524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2893914-5999-AD9C-BDBC-386F50B30D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75778" y="4243583"/>
            <a:ext cx="2398426" cy="204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7E37EB61-EB79-F995-F82E-2B4554ED61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8824" y="123667"/>
            <a:ext cx="2216840" cy="221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459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C1E5815-D54C-487F-A054-6D4930ADE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creen Recording 2025-02-05 at 14.11.47">
            <a:hlinkClick r:id="" action="ppaction://media"/>
            <a:extLst>
              <a:ext uri="{FF2B5EF4-FFF2-40B4-BE49-F238E27FC236}">
                <a16:creationId xmlns:a16="http://schemas.microsoft.com/office/drawing/2014/main" id="{C1BEA93E-B75C-6324-03C1-35963D917A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1732" y="643467"/>
            <a:ext cx="5923851" cy="5571066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08496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1E54D5-97A5-377C-32A9-8D2FE4BF0E02}"/>
              </a:ext>
            </a:extLst>
          </p:cNvPr>
          <p:cNvSpPr txBox="1"/>
          <p:nvPr/>
        </p:nvSpPr>
        <p:spPr>
          <a:xfrm>
            <a:off x="2518593" y="0"/>
            <a:ext cx="2132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fa-IR" sz="3600" dirty="0"/>
              <a:t>احتمال نفوذ :</a:t>
            </a:r>
            <a:endParaRPr lang="en-EE" sz="3600" dirty="0"/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2E61A463-CCF9-586E-8938-7EF8914D85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2863" y="4395651"/>
            <a:ext cx="3021842" cy="302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01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48F086D-531F-7B47-2F96-006160DE2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014" y="3927423"/>
            <a:ext cx="4719952" cy="2359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106BE8-CC3C-D131-B978-6FFB2AEE3BCB}"/>
              </a:ext>
            </a:extLst>
          </p:cNvPr>
          <p:cNvSpPr txBox="1"/>
          <p:nvPr/>
        </p:nvSpPr>
        <p:spPr>
          <a:xfrm>
            <a:off x="1796143" y="830705"/>
            <a:ext cx="9535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 err="1"/>
              <a:t>توییت‌هایی</a:t>
            </a:r>
            <a:r>
              <a:rPr lang="fa-IR" dirty="0"/>
              <a:t> که به نظر نادرست </a:t>
            </a:r>
            <a:r>
              <a:rPr lang="fa-IR" dirty="0" err="1"/>
              <a:t>می‌رسند</a:t>
            </a:r>
            <a:r>
              <a:rPr lang="fa-IR" dirty="0"/>
              <a:t>، </a:t>
            </a:r>
            <a:r>
              <a:rPr lang="fa-IR" b="1" dirty="0"/>
              <a:t>۷۰٪</a:t>
            </a:r>
            <a:r>
              <a:rPr lang="en-US" b="1" dirty="0"/>
              <a:t> </a:t>
            </a:r>
            <a:r>
              <a:rPr lang="fa-IR" dirty="0"/>
              <a:t>نسبت به </a:t>
            </a:r>
            <a:r>
              <a:rPr lang="fa-IR" dirty="0" err="1"/>
              <a:t>توییت‌های</a:t>
            </a:r>
            <a:r>
              <a:rPr lang="fa-IR" dirty="0"/>
              <a:t> درست</a:t>
            </a:r>
            <a:r>
              <a:rPr lang="fa-IR" b="1" dirty="0"/>
              <a:t> بیشتر شانس </a:t>
            </a:r>
            <a:r>
              <a:rPr lang="fa-IR" b="1" dirty="0" err="1"/>
              <a:t>بازنشر</a:t>
            </a:r>
            <a:r>
              <a:rPr lang="fa-IR" b="1" dirty="0"/>
              <a:t> (</a:t>
            </a:r>
            <a:r>
              <a:rPr lang="fa-IR" b="1" dirty="0" err="1"/>
              <a:t>ر‌یتوییت</a:t>
            </a:r>
            <a:r>
              <a:rPr lang="fa-IR" b="1" dirty="0"/>
              <a:t>) شدن دارند</a:t>
            </a:r>
            <a:endParaRPr lang="en-E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6FE49-4BB6-D928-6A4B-AC8089E60313}"/>
              </a:ext>
            </a:extLst>
          </p:cNvPr>
          <p:cNvSpPr txBox="1"/>
          <p:nvPr/>
        </p:nvSpPr>
        <p:spPr>
          <a:xfrm>
            <a:off x="212882" y="1393373"/>
            <a:ext cx="43423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en-US" sz="2800" dirty="0"/>
              <a:t>P </a:t>
            </a:r>
            <a:r>
              <a:rPr lang="en-US" dirty="0"/>
              <a:t>(</a:t>
            </a:r>
            <a:r>
              <a:rPr lang="en-US" dirty="0" err="1"/>
              <a:t>Reacts|False</a:t>
            </a:r>
            <a:r>
              <a:rPr lang="en-US" dirty="0"/>
              <a:t>) = </a:t>
            </a:r>
            <a:r>
              <a:rPr lang="en-US" sz="2400" dirty="0"/>
              <a:t>1.7</a:t>
            </a:r>
            <a:r>
              <a:rPr lang="en-US" dirty="0"/>
              <a:t> </a:t>
            </a:r>
            <a:r>
              <a:rPr lang="en-US" sz="1050" dirty="0"/>
              <a:t>╳</a:t>
            </a:r>
            <a:r>
              <a:rPr lang="en-US" dirty="0"/>
              <a:t> </a:t>
            </a:r>
            <a:r>
              <a:rPr lang="en-US" sz="2800" dirty="0"/>
              <a:t>P </a:t>
            </a:r>
            <a:r>
              <a:rPr lang="en-US" dirty="0"/>
              <a:t>(</a:t>
            </a:r>
            <a:r>
              <a:rPr lang="en-US" dirty="0" err="1"/>
              <a:t>Reacts|True</a:t>
            </a:r>
            <a:r>
              <a:rPr lang="en-US" dirty="0"/>
              <a:t>)</a:t>
            </a:r>
            <a:endParaRPr lang="en-EE" dirty="0"/>
          </a:p>
          <a:p>
            <a:pPr marL="0" algn="r" defTabSz="457200" rtl="1" eaLnBrk="1" latinLnBrk="0" hangingPunct="1"/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1F0249-ABA9-CE13-336F-4A6E30677055}"/>
              </a:ext>
            </a:extLst>
          </p:cNvPr>
          <p:cNvSpPr txBox="1"/>
          <p:nvPr/>
        </p:nvSpPr>
        <p:spPr>
          <a:xfrm>
            <a:off x="212882" y="1835280"/>
            <a:ext cx="59128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effectLst/>
                <a:latin typeface="KaTeX_AMS"/>
              </a:rPr>
              <a:t>P</a:t>
            </a:r>
            <a:r>
              <a:rPr lang="en-GB" sz="2000" dirty="0">
                <a:effectLst/>
                <a:latin typeface="KaTeX_Main"/>
              </a:rPr>
              <a:t>(Reacts) = </a:t>
            </a:r>
            <a:r>
              <a:rPr lang="en-GB" sz="3200" dirty="0">
                <a:effectLst/>
                <a:latin typeface="KaTeX_AMS"/>
              </a:rPr>
              <a:t>P</a:t>
            </a:r>
            <a:r>
              <a:rPr lang="en-GB" sz="2000" dirty="0">
                <a:effectLst/>
                <a:latin typeface="KaTeX_Main"/>
              </a:rPr>
              <a:t>(Reacts</a:t>
            </a:r>
            <a:r>
              <a:rPr lang="en-GB" sz="2000" b="1" dirty="0">
                <a:effectLst/>
                <a:latin typeface="KaTeX_Main"/>
              </a:rPr>
              <a:t> and </a:t>
            </a:r>
            <a:r>
              <a:rPr lang="en-GB" sz="2000" dirty="0">
                <a:effectLst/>
                <a:latin typeface="KaTeX_Main"/>
              </a:rPr>
              <a:t>True) + </a:t>
            </a:r>
            <a:r>
              <a:rPr lang="en-GB" sz="3200" dirty="0">
                <a:effectLst/>
                <a:latin typeface="KaTeX_AMS"/>
              </a:rPr>
              <a:t>P</a:t>
            </a:r>
            <a:r>
              <a:rPr lang="en-GB" sz="2000" dirty="0">
                <a:effectLst/>
                <a:latin typeface="KaTeX_Main"/>
              </a:rPr>
              <a:t>(Reacts</a:t>
            </a:r>
            <a:r>
              <a:rPr lang="en-GB" sz="2000" b="1" dirty="0">
                <a:effectLst/>
                <a:latin typeface="KaTeX_Main"/>
              </a:rPr>
              <a:t> and </a:t>
            </a:r>
            <a:r>
              <a:rPr lang="en-GB" sz="2000" dirty="0">
                <a:effectLst/>
                <a:latin typeface="KaTeX_Main"/>
              </a:rPr>
              <a:t>False)</a:t>
            </a:r>
            <a:br>
              <a:rPr lang="en-GB" sz="2000" b="0" i="0" dirty="0">
                <a:solidFill>
                  <a:srgbClr val="000000"/>
                </a:solidFill>
                <a:effectLst/>
                <a:latin typeface="__coFoBrilliantFont_744ae2"/>
              </a:rPr>
            </a:br>
            <a:endParaRPr lang="en-GB" sz="2000" b="0" i="0" dirty="0">
              <a:solidFill>
                <a:srgbClr val="000000"/>
              </a:solidFill>
              <a:effectLst/>
              <a:latin typeface="__coFoBrilliantFont_744ae2"/>
            </a:endParaRPr>
          </a:p>
          <a:p>
            <a:endParaRPr lang="en-EE" sz="2000" dirty="0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D738D807-772E-5177-0510-E115723C11D8}"/>
              </a:ext>
            </a:extLst>
          </p:cNvPr>
          <p:cNvSpPr/>
          <p:nvPr/>
        </p:nvSpPr>
        <p:spPr>
          <a:xfrm>
            <a:off x="6070137" y="1531872"/>
            <a:ext cx="784747" cy="120032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1012B1-3363-A4F3-4CAC-207732908F02}"/>
              </a:ext>
            </a:extLst>
          </p:cNvPr>
          <p:cNvSpPr txBox="1"/>
          <p:nvPr/>
        </p:nvSpPr>
        <p:spPr>
          <a:xfrm>
            <a:off x="6564086" y="1531872"/>
            <a:ext cx="4903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P </a:t>
            </a:r>
            <a:r>
              <a:rPr lang="en-GB" dirty="0"/>
              <a:t>(Reacts and True) = </a:t>
            </a:r>
            <a:r>
              <a:rPr lang="en-GB" sz="2800" b="0" i="0" dirty="0">
                <a:effectLst/>
                <a:latin typeface="KaTeX_AMS"/>
              </a:rPr>
              <a:t>P</a:t>
            </a:r>
            <a:r>
              <a:rPr lang="en-GB" b="0" i="0" dirty="0">
                <a:effectLst/>
                <a:latin typeface="KaTeX_Main"/>
              </a:rPr>
              <a:t>(</a:t>
            </a:r>
            <a:r>
              <a:rPr lang="en-GB" b="0" i="0" dirty="0" err="1">
                <a:effectLst/>
                <a:latin typeface="KaTeX_Main"/>
              </a:rPr>
              <a:t>Reacts∣True</a:t>
            </a:r>
            <a:r>
              <a:rPr lang="en-GB" b="0" i="0" dirty="0">
                <a:effectLst/>
                <a:latin typeface="KaTeX_Main"/>
              </a:rPr>
              <a:t>)</a:t>
            </a:r>
            <a:r>
              <a:rPr lang="en-US" sz="1800" dirty="0"/>
              <a:t> </a:t>
            </a:r>
            <a:r>
              <a:rPr lang="en-US" sz="1100" dirty="0"/>
              <a:t>╳</a:t>
            </a:r>
            <a:r>
              <a:rPr lang="en-US" sz="1800" dirty="0"/>
              <a:t> </a:t>
            </a:r>
            <a:r>
              <a:rPr lang="en-GB" sz="2800" b="0" i="0" dirty="0">
                <a:effectLst/>
                <a:latin typeface="KaTeX_AMS"/>
              </a:rPr>
              <a:t>P</a:t>
            </a:r>
            <a:r>
              <a:rPr lang="en-GB" b="0" i="0" dirty="0">
                <a:effectLst/>
                <a:latin typeface="KaTeX_Main"/>
              </a:rPr>
              <a:t>(True)</a:t>
            </a:r>
            <a:r>
              <a:rPr lang="en-GB" dirty="0"/>
              <a:t> 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74C7BC-7139-BA5C-FF7B-5D321A1B2BD3}"/>
              </a:ext>
            </a:extLst>
          </p:cNvPr>
          <p:cNvSpPr txBox="1"/>
          <p:nvPr/>
        </p:nvSpPr>
        <p:spPr>
          <a:xfrm>
            <a:off x="6564086" y="2070481"/>
            <a:ext cx="50279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P </a:t>
            </a:r>
            <a:r>
              <a:rPr lang="en-GB" dirty="0"/>
              <a:t>(Reacts and False) = </a:t>
            </a:r>
            <a:r>
              <a:rPr lang="en-GB" sz="2800" b="0" i="0" dirty="0">
                <a:effectLst/>
                <a:latin typeface="KaTeX_AMS"/>
              </a:rPr>
              <a:t>P</a:t>
            </a:r>
            <a:r>
              <a:rPr lang="en-GB" b="0" i="0" dirty="0">
                <a:effectLst/>
                <a:latin typeface="KaTeX_Main"/>
              </a:rPr>
              <a:t>(</a:t>
            </a:r>
            <a:r>
              <a:rPr lang="en-GB" b="0" i="0" dirty="0" err="1">
                <a:effectLst/>
                <a:latin typeface="KaTeX_Main"/>
              </a:rPr>
              <a:t>Reacts∣False</a:t>
            </a:r>
            <a:r>
              <a:rPr lang="en-GB" b="0" i="0" dirty="0">
                <a:effectLst/>
                <a:latin typeface="KaTeX_Main"/>
              </a:rPr>
              <a:t>)</a:t>
            </a:r>
            <a:r>
              <a:rPr lang="en-US" sz="1800" dirty="0"/>
              <a:t> </a:t>
            </a:r>
            <a:r>
              <a:rPr lang="en-US" sz="1100" dirty="0"/>
              <a:t>╳</a:t>
            </a:r>
            <a:r>
              <a:rPr lang="en-US" sz="1800" dirty="0"/>
              <a:t> </a:t>
            </a:r>
            <a:r>
              <a:rPr lang="en-GB" sz="2800" b="0" i="0" dirty="0">
                <a:effectLst/>
                <a:latin typeface="KaTeX_AMS"/>
              </a:rPr>
              <a:t>P</a:t>
            </a:r>
            <a:r>
              <a:rPr lang="en-GB" b="0" i="0" dirty="0">
                <a:effectLst/>
                <a:latin typeface="KaTeX_Main"/>
              </a:rPr>
              <a:t>(False)</a:t>
            </a:r>
            <a:r>
              <a:rPr lang="en-GB" dirty="0"/>
              <a:t> </a:t>
            </a:r>
            <a:endParaRPr lang="en-E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D0BFCF-5C80-F030-8FA2-8E20CAE48471}"/>
              </a:ext>
            </a:extLst>
          </p:cNvPr>
          <p:cNvSpPr txBox="1"/>
          <p:nvPr/>
        </p:nvSpPr>
        <p:spPr>
          <a:xfrm>
            <a:off x="1327864" y="2573903"/>
            <a:ext cx="5922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sz="2400" dirty="0"/>
              <a:t>=</a:t>
            </a:r>
            <a:r>
              <a:rPr lang="en-EE" dirty="0"/>
              <a:t> </a:t>
            </a:r>
            <a:r>
              <a:rPr lang="en-GB" sz="2400" dirty="0"/>
              <a:t>P</a:t>
            </a:r>
            <a:r>
              <a:rPr lang="en-GB" dirty="0"/>
              <a:t> (</a:t>
            </a:r>
            <a:r>
              <a:rPr lang="en-GB" dirty="0" err="1"/>
              <a:t>Reacts∣True</a:t>
            </a:r>
            <a:r>
              <a:rPr lang="en-GB" dirty="0"/>
              <a:t>)</a:t>
            </a:r>
            <a:r>
              <a:rPr lang="en-US" sz="1800" dirty="0"/>
              <a:t> </a:t>
            </a:r>
            <a:r>
              <a:rPr lang="en-US" sz="1100" dirty="0"/>
              <a:t>╳</a:t>
            </a:r>
            <a:r>
              <a:rPr lang="en-US" sz="1800" dirty="0"/>
              <a:t> </a:t>
            </a:r>
            <a:r>
              <a:rPr lang="en-GB" sz="2400" dirty="0"/>
              <a:t>P</a:t>
            </a:r>
            <a:r>
              <a:rPr lang="en-GB" dirty="0"/>
              <a:t> (True) + </a:t>
            </a:r>
            <a:r>
              <a:rPr lang="en-GB" sz="2400" dirty="0"/>
              <a:t>P</a:t>
            </a:r>
            <a:r>
              <a:rPr lang="en-GB" dirty="0"/>
              <a:t> (</a:t>
            </a:r>
            <a:r>
              <a:rPr lang="en-GB" dirty="0" err="1"/>
              <a:t>Reacts∣False</a:t>
            </a:r>
            <a:r>
              <a:rPr lang="en-GB" dirty="0"/>
              <a:t>)</a:t>
            </a:r>
            <a:r>
              <a:rPr lang="en-US" sz="1800" dirty="0"/>
              <a:t> </a:t>
            </a:r>
            <a:r>
              <a:rPr lang="en-US" sz="1100" dirty="0"/>
              <a:t>╳</a:t>
            </a:r>
            <a:r>
              <a:rPr lang="en-US" sz="1800" dirty="0"/>
              <a:t> </a:t>
            </a:r>
            <a:r>
              <a:rPr lang="en-GB" sz="2400" dirty="0"/>
              <a:t>P</a:t>
            </a:r>
            <a:r>
              <a:rPr lang="en-GB" dirty="0"/>
              <a:t> (False)</a:t>
            </a:r>
            <a:endParaRPr lang="en-EE" dirty="0"/>
          </a:p>
        </p:txBody>
      </p:sp>
      <p:pic>
        <p:nvPicPr>
          <p:cNvPr id="13" name="Picture 12" descr="A logo on a black background&#10;&#10;Description automatically generated">
            <a:extLst>
              <a:ext uri="{FF2B5EF4-FFF2-40B4-BE49-F238E27FC236}">
                <a16:creationId xmlns:a16="http://schemas.microsoft.com/office/drawing/2014/main" id="{221A3363-244D-BAA7-9968-DCB35B7E6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2863" y="4395651"/>
            <a:ext cx="3021842" cy="302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40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 animBg="1"/>
      <p:bldP spid="7" grpId="1" animBg="1"/>
      <p:bldP spid="8" grpId="0"/>
      <p:bldP spid="8" grpId="1"/>
      <p:bldP spid="9" grpId="0"/>
      <p:bldP spid="9" grpId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67CBC0-8CCB-9AA0-9379-67301CFD2E8A}"/>
              </a:ext>
            </a:extLst>
          </p:cNvPr>
          <p:cNvSpPr txBox="1"/>
          <p:nvPr/>
        </p:nvSpPr>
        <p:spPr>
          <a:xfrm>
            <a:off x="1289154" y="727624"/>
            <a:ext cx="10388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spcBef>
                <a:spcPts val="375"/>
              </a:spcBef>
              <a:spcAft>
                <a:spcPts val="375"/>
              </a:spcAft>
            </a:pPr>
            <a:r>
              <a:rPr lang="fa-IR" dirty="0"/>
              <a:t>یک تحلیل که در سال ۲۰۲۰ انجام شد، نشان داد که </a:t>
            </a:r>
            <a:r>
              <a:rPr lang="fa-IR" b="1" dirty="0"/>
              <a:t>۱۷٪ از تعاملات مربوط به منابع خبری ایالات متحده در </a:t>
            </a:r>
            <a:r>
              <a:rPr lang="fa-IR" b="1" dirty="0" err="1"/>
              <a:t>شبکه‌های</a:t>
            </a:r>
            <a:r>
              <a:rPr lang="fa-IR" b="1" dirty="0"/>
              <a:t> اجتماعی، بر اساس اطلاعات نادرست بوده است.                          </a:t>
            </a:r>
            <a:r>
              <a:rPr lang="fa-IR" sz="1100" b="1" dirty="0"/>
              <a:t>(</a:t>
            </a:r>
            <a:r>
              <a:rPr lang="en-GB" sz="1100" b="0" i="0" dirty="0">
                <a:effectLst/>
                <a:latin typeface="Roboto" panose="02000000000000000000" pitchFamily="2" charset="0"/>
              </a:rPr>
              <a:t>Fischer (2020). “Unreliable” news sources got more traction in 2020</a:t>
            </a:r>
            <a:r>
              <a:rPr lang="en-GB" sz="1100" b="0" i="0" dirty="0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.</a:t>
            </a:r>
            <a:r>
              <a:rPr lang="fa-IR" sz="1100" b="1" dirty="0"/>
              <a:t>)</a:t>
            </a:r>
            <a:endParaRPr lang="en-EE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D86CC8-1359-EF06-0D15-F53B230A3BCE}"/>
              </a:ext>
            </a:extLst>
          </p:cNvPr>
          <p:cNvSpPr txBox="1"/>
          <p:nvPr/>
        </p:nvSpPr>
        <p:spPr>
          <a:xfrm>
            <a:off x="833189" y="1809405"/>
            <a:ext cx="6522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P</a:t>
            </a:r>
            <a:r>
              <a:rPr lang="fa-IR" sz="2400" dirty="0"/>
              <a:t> </a:t>
            </a:r>
            <a:r>
              <a:rPr lang="en-GB" sz="1600" dirty="0"/>
              <a:t>(Reacts)</a:t>
            </a:r>
            <a:r>
              <a:rPr lang="fa-IR" sz="1600" dirty="0"/>
              <a:t> </a:t>
            </a:r>
            <a:r>
              <a:rPr lang="en-EE" sz="2000" dirty="0"/>
              <a:t>=</a:t>
            </a:r>
            <a:r>
              <a:rPr lang="en-EE" sz="1600" dirty="0"/>
              <a:t> </a:t>
            </a:r>
            <a:r>
              <a:rPr lang="en-GB" sz="2000" dirty="0"/>
              <a:t>P</a:t>
            </a:r>
            <a:r>
              <a:rPr lang="en-GB" sz="1600" dirty="0"/>
              <a:t> (</a:t>
            </a:r>
            <a:r>
              <a:rPr lang="en-GB" sz="1600" dirty="0" err="1"/>
              <a:t>Reacts∣True</a:t>
            </a:r>
            <a:r>
              <a:rPr lang="en-GB" sz="1600" dirty="0"/>
              <a:t>)</a:t>
            </a:r>
            <a:r>
              <a:rPr lang="en-US" sz="1600" dirty="0"/>
              <a:t> </a:t>
            </a:r>
            <a:r>
              <a:rPr lang="en-US" sz="1050" dirty="0"/>
              <a:t>╳</a:t>
            </a:r>
            <a:r>
              <a:rPr lang="en-US" sz="1600" dirty="0"/>
              <a:t> </a:t>
            </a:r>
            <a:r>
              <a:rPr lang="en-GB" sz="2000" dirty="0"/>
              <a:t>P</a:t>
            </a:r>
            <a:r>
              <a:rPr lang="en-GB" sz="1600" dirty="0"/>
              <a:t> (True)</a:t>
            </a:r>
            <a:r>
              <a:rPr lang="en-GB" sz="2000" dirty="0"/>
              <a:t> + P</a:t>
            </a:r>
            <a:r>
              <a:rPr lang="en-GB" sz="1600" dirty="0"/>
              <a:t> (</a:t>
            </a:r>
            <a:r>
              <a:rPr lang="en-GB" sz="1600" dirty="0" err="1"/>
              <a:t>Reacts∣False</a:t>
            </a:r>
            <a:r>
              <a:rPr lang="en-GB" sz="1600" dirty="0"/>
              <a:t>)</a:t>
            </a:r>
            <a:r>
              <a:rPr lang="en-US" sz="1600" dirty="0"/>
              <a:t> </a:t>
            </a:r>
            <a:r>
              <a:rPr lang="en-US" sz="1050" dirty="0"/>
              <a:t>╳</a:t>
            </a:r>
            <a:r>
              <a:rPr lang="en-US" sz="1600" dirty="0"/>
              <a:t> </a:t>
            </a:r>
            <a:r>
              <a:rPr lang="en-GB" sz="2000" dirty="0"/>
              <a:t>P</a:t>
            </a:r>
            <a:r>
              <a:rPr lang="en-GB" sz="1600" dirty="0"/>
              <a:t> (False)</a:t>
            </a:r>
            <a:endParaRPr lang="en-EE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E31176-7F1A-1908-38EE-BB64E9DFC6BA}"/>
              </a:ext>
            </a:extLst>
          </p:cNvPr>
          <p:cNvSpPr txBox="1"/>
          <p:nvPr/>
        </p:nvSpPr>
        <p:spPr>
          <a:xfrm>
            <a:off x="1803676" y="2271070"/>
            <a:ext cx="56518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en-EE" sz="2000" dirty="0"/>
              <a:t>=</a:t>
            </a:r>
            <a:r>
              <a:rPr lang="en-EE" sz="1600" dirty="0"/>
              <a:t> </a:t>
            </a:r>
            <a:r>
              <a:rPr lang="en-GB" sz="2000" dirty="0"/>
              <a:t>0.83 </a:t>
            </a:r>
            <a:r>
              <a:rPr lang="en-US" sz="1100" dirty="0"/>
              <a:t>╳</a:t>
            </a:r>
            <a:r>
              <a:rPr lang="en-GB" sz="2800" dirty="0"/>
              <a:t> P</a:t>
            </a:r>
            <a:r>
              <a:rPr lang="en-GB" sz="2000" dirty="0"/>
              <a:t> (</a:t>
            </a:r>
            <a:r>
              <a:rPr lang="en-GB" sz="2000" dirty="0" err="1"/>
              <a:t>Reacts∣True</a:t>
            </a:r>
            <a:r>
              <a:rPr lang="en-GB" sz="2000" dirty="0"/>
              <a:t>)</a:t>
            </a:r>
            <a:r>
              <a:rPr lang="en-US" sz="2000" dirty="0"/>
              <a:t> </a:t>
            </a:r>
            <a:r>
              <a:rPr lang="en-GB" sz="2000" dirty="0"/>
              <a:t>+ 0.17 </a:t>
            </a:r>
            <a:r>
              <a:rPr lang="en-US" sz="1100" dirty="0"/>
              <a:t>╳</a:t>
            </a:r>
            <a:r>
              <a:rPr lang="en-US" sz="2000" dirty="0"/>
              <a:t> </a:t>
            </a:r>
            <a:r>
              <a:rPr lang="en-GB" sz="2800" dirty="0"/>
              <a:t>P</a:t>
            </a:r>
            <a:r>
              <a:rPr lang="en-GB" sz="1600" dirty="0"/>
              <a:t> </a:t>
            </a:r>
            <a:r>
              <a:rPr lang="en-GB" sz="2000" dirty="0"/>
              <a:t>(</a:t>
            </a:r>
            <a:r>
              <a:rPr lang="en-GB" sz="2000" dirty="0" err="1"/>
              <a:t>Reacts∣False</a:t>
            </a:r>
            <a:r>
              <a:rPr lang="en-GB" sz="2000" dirty="0"/>
              <a:t>)</a:t>
            </a:r>
            <a:endParaRPr lang="en-EE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7B7AA0-7AED-0E38-59FC-60E0976905E8}"/>
              </a:ext>
            </a:extLst>
          </p:cNvPr>
          <p:cNvSpPr txBox="1"/>
          <p:nvPr/>
        </p:nvSpPr>
        <p:spPr>
          <a:xfrm>
            <a:off x="1828682" y="2271070"/>
            <a:ext cx="5683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en-EE" sz="2000" dirty="0"/>
              <a:t>=</a:t>
            </a:r>
            <a:r>
              <a:rPr lang="en-EE" sz="1600" dirty="0"/>
              <a:t> </a:t>
            </a:r>
            <a:r>
              <a:rPr lang="en-GB" sz="2000" dirty="0"/>
              <a:t>0.83 </a:t>
            </a:r>
            <a:r>
              <a:rPr lang="en-US" sz="1100" dirty="0"/>
              <a:t>╳</a:t>
            </a:r>
            <a:r>
              <a:rPr lang="en-GB" sz="2800" dirty="0"/>
              <a:t> P</a:t>
            </a:r>
            <a:r>
              <a:rPr lang="en-GB" sz="2000" dirty="0"/>
              <a:t> (</a:t>
            </a:r>
            <a:r>
              <a:rPr lang="en-GB" sz="2000" dirty="0" err="1"/>
              <a:t>Reacts∣True</a:t>
            </a:r>
            <a:r>
              <a:rPr lang="en-GB" sz="2000" dirty="0"/>
              <a:t>)</a:t>
            </a:r>
            <a:r>
              <a:rPr lang="en-US" sz="2000" dirty="0"/>
              <a:t> </a:t>
            </a:r>
            <a:r>
              <a:rPr lang="en-GB" sz="2000" dirty="0"/>
              <a:t>+ 0.17 </a:t>
            </a:r>
            <a:r>
              <a:rPr lang="en-US" sz="1100" dirty="0"/>
              <a:t>╳</a:t>
            </a:r>
            <a:r>
              <a:rPr lang="en-US" sz="2000" dirty="0"/>
              <a:t> </a:t>
            </a:r>
            <a:r>
              <a:rPr lang="en-GB" sz="2000" dirty="0"/>
              <a:t>1.7 (</a:t>
            </a:r>
            <a:r>
              <a:rPr lang="en-GB" sz="2000" dirty="0" err="1"/>
              <a:t>Reacts∣True</a:t>
            </a:r>
            <a:r>
              <a:rPr lang="en-GB" sz="2000" dirty="0"/>
              <a:t>)</a:t>
            </a:r>
            <a:endParaRPr lang="en-EE" sz="2000" dirty="0"/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59CC2455-FBB5-4921-05F7-7B4D1DFD89B4}"/>
              </a:ext>
            </a:extLst>
          </p:cNvPr>
          <p:cNvSpPr/>
          <p:nvPr/>
        </p:nvSpPr>
        <p:spPr>
          <a:xfrm>
            <a:off x="7537167" y="1809405"/>
            <a:ext cx="509665" cy="1157930"/>
          </a:xfrm>
          <a:prstGeom prst="rightBrac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E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7DABA9-2B38-5150-1AAE-33D0416EED3E}"/>
              </a:ext>
            </a:extLst>
          </p:cNvPr>
          <p:cNvSpPr txBox="1"/>
          <p:nvPr/>
        </p:nvSpPr>
        <p:spPr>
          <a:xfrm>
            <a:off x="8228512" y="2138531"/>
            <a:ext cx="37535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P</a:t>
            </a:r>
            <a:r>
              <a:rPr lang="en-GB" sz="1800" dirty="0"/>
              <a:t> (</a:t>
            </a:r>
            <a:r>
              <a:rPr lang="en-GB" sz="1800" dirty="0" err="1"/>
              <a:t>Reacts∣True</a:t>
            </a:r>
            <a:r>
              <a:rPr lang="en-GB" sz="1800" dirty="0"/>
              <a:t>) =0.9 </a:t>
            </a:r>
            <a:r>
              <a:rPr lang="en-US" sz="1000" dirty="0"/>
              <a:t>╳</a:t>
            </a:r>
            <a:r>
              <a:rPr lang="en-GB" sz="1800" dirty="0"/>
              <a:t> </a:t>
            </a:r>
            <a:r>
              <a:rPr lang="en-GB" sz="2400" dirty="0"/>
              <a:t>P</a:t>
            </a:r>
            <a:r>
              <a:rPr lang="fa-IR" sz="2800" dirty="0"/>
              <a:t> </a:t>
            </a:r>
            <a:r>
              <a:rPr lang="en-GB" sz="1800" dirty="0"/>
              <a:t>(Reacts)</a:t>
            </a:r>
            <a:r>
              <a:rPr lang="fa-IR" sz="1800" dirty="0"/>
              <a:t> </a:t>
            </a:r>
            <a:r>
              <a:rPr lang="en-US" sz="1800" dirty="0"/>
              <a:t> </a:t>
            </a:r>
            <a:endParaRPr lang="en-EE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1F7DFE-CFB5-D8FA-CF2F-55E5050518C4}"/>
              </a:ext>
            </a:extLst>
          </p:cNvPr>
          <p:cNvSpPr txBox="1"/>
          <p:nvPr/>
        </p:nvSpPr>
        <p:spPr>
          <a:xfrm>
            <a:off x="833189" y="3691405"/>
            <a:ext cx="43423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en-US" sz="2800" dirty="0"/>
              <a:t>P </a:t>
            </a:r>
            <a:r>
              <a:rPr lang="en-US" dirty="0"/>
              <a:t>(</a:t>
            </a:r>
            <a:r>
              <a:rPr lang="en-US" dirty="0" err="1"/>
              <a:t>Reacts|False</a:t>
            </a:r>
            <a:r>
              <a:rPr lang="en-US" dirty="0"/>
              <a:t>) = </a:t>
            </a:r>
            <a:r>
              <a:rPr lang="en-US" sz="2400" dirty="0"/>
              <a:t>1.7</a:t>
            </a:r>
            <a:r>
              <a:rPr lang="en-US" dirty="0"/>
              <a:t> </a:t>
            </a:r>
            <a:r>
              <a:rPr lang="en-US" sz="1050" dirty="0"/>
              <a:t>╳</a:t>
            </a:r>
            <a:r>
              <a:rPr lang="en-US" dirty="0"/>
              <a:t> </a:t>
            </a:r>
            <a:r>
              <a:rPr lang="en-US" sz="2800" dirty="0"/>
              <a:t>P </a:t>
            </a:r>
            <a:r>
              <a:rPr lang="en-US" dirty="0"/>
              <a:t>(</a:t>
            </a:r>
            <a:r>
              <a:rPr lang="en-US" dirty="0" err="1"/>
              <a:t>Reacts|True</a:t>
            </a:r>
            <a:r>
              <a:rPr lang="en-US" dirty="0"/>
              <a:t>)</a:t>
            </a:r>
            <a:endParaRPr lang="en-EE" dirty="0"/>
          </a:p>
          <a:p>
            <a:pPr marL="0" algn="r" defTabSz="457200" rtl="1" eaLnBrk="1" latinLnBrk="0" hangingPunct="1"/>
            <a:endParaRPr lang="en-EE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022A5D-FC6E-BDC0-86C6-6FE8A509292F}"/>
              </a:ext>
            </a:extLst>
          </p:cNvPr>
          <p:cNvSpPr txBox="1"/>
          <p:nvPr/>
        </p:nvSpPr>
        <p:spPr>
          <a:xfrm>
            <a:off x="833189" y="3691405"/>
            <a:ext cx="4456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dirty="0"/>
              <a:t>P </a:t>
            </a:r>
            <a:r>
              <a:rPr lang="en-US" dirty="0"/>
              <a:t>(</a:t>
            </a:r>
            <a:r>
              <a:rPr lang="en-US" dirty="0" err="1"/>
              <a:t>Reacts|False</a:t>
            </a:r>
            <a:r>
              <a:rPr lang="en-US" dirty="0"/>
              <a:t>) = </a:t>
            </a:r>
            <a:r>
              <a:rPr lang="en-US" sz="2400" dirty="0"/>
              <a:t>1.7</a:t>
            </a:r>
            <a:r>
              <a:rPr lang="en-US" dirty="0"/>
              <a:t> </a:t>
            </a:r>
            <a:r>
              <a:rPr lang="en-US" sz="1050" dirty="0"/>
              <a:t>╳</a:t>
            </a:r>
            <a:r>
              <a:rPr lang="en-GB" dirty="0"/>
              <a:t> 0.9 </a:t>
            </a:r>
            <a:r>
              <a:rPr lang="en-US" sz="1000" dirty="0"/>
              <a:t>╳</a:t>
            </a:r>
            <a:r>
              <a:rPr lang="en-GB" dirty="0"/>
              <a:t> </a:t>
            </a:r>
            <a:r>
              <a:rPr lang="en-GB" sz="2400" dirty="0"/>
              <a:t>P</a:t>
            </a:r>
            <a:r>
              <a:rPr lang="fa-IR" sz="2800" dirty="0"/>
              <a:t> </a:t>
            </a:r>
            <a:r>
              <a:rPr lang="en-GB" dirty="0"/>
              <a:t>(Reacts)</a:t>
            </a:r>
            <a:r>
              <a:rPr lang="fa-IR" dirty="0"/>
              <a:t> </a:t>
            </a:r>
            <a:endParaRPr lang="en-EE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D76899-2B85-375A-D7F8-A299E681F136}"/>
              </a:ext>
            </a:extLst>
          </p:cNvPr>
          <p:cNvSpPr txBox="1"/>
          <p:nvPr/>
        </p:nvSpPr>
        <p:spPr>
          <a:xfrm>
            <a:off x="5132097" y="3724974"/>
            <a:ext cx="2019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= 1.5</a:t>
            </a:r>
            <a:r>
              <a:rPr lang="en-US" sz="1000" dirty="0"/>
              <a:t> ╳</a:t>
            </a:r>
            <a:r>
              <a:rPr lang="en-GB" sz="1800" dirty="0"/>
              <a:t> </a:t>
            </a:r>
            <a:r>
              <a:rPr lang="en-GB" sz="2400" dirty="0"/>
              <a:t>P</a:t>
            </a:r>
            <a:r>
              <a:rPr lang="fa-IR" sz="2800" dirty="0"/>
              <a:t> </a:t>
            </a:r>
            <a:r>
              <a:rPr lang="en-GB" sz="1800" dirty="0"/>
              <a:t>(Reacts)</a:t>
            </a:r>
            <a:r>
              <a:rPr lang="en-EE" dirty="0"/>
              <a:t> </a:t>
            </a:r>
          </a:p>
        </p:txBody>
      </p:sp>
      <p:pic>
        <p:nvPicPr>
          <p:cNvPr id="19" name="Picture 18" descr="A logo on a black background&#10;&#10;Description automatically generated">
            <a:extLst>
              <a:ext uri="{FF2B5EF4-FFF2-40B4-BE49-F238E27FC236}">
                <a16:creationId xmlns:a16="http://schemas.microsoft.com/office/drawing/2014/main" id="{0D370E74-2AFF-07CA-90E3-C9BFA2C69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2863" y="4395651"/>
            <a:ext cx="3021842" cy="302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5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9" grpId="1"/>
      <p:bldP spid="12" grpId="0"/>
      <p:bldP spid="13" grpId="0" animBg="1"/>
      <p:bldP spid="14" grpId="0"/>
      <p:bldP spid="16" grpId="1"/>
      <p:bldP spid="16" grpId="2"/>
      <p:bldP spid="17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6849</TotalTime>
  <Words>622</Words>
  <Application>Microsoft Macintosh PowerPoint</Application>
  <PresentationFormat>Widescreen</PresentationFormat>
  <Paragraphs>59</Paragraphs>
  <Slides>17</Slides>
  <Notes>5</Notes>
  <HiddenSlides>0</HiddenSlides>
  <MMClips>6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__coFoBrilliantFont_744ae2</vt:lpstr>
      <vt:lpstr>Aptos</vt:lpstr>
      <vt:lpstr>Aptos Display</vt:lpstr>
      <vt:lpstr>Arial</vt:lpstr>
      <vt:lpstr>Cambria Math</vt:lpstr>
      <vt:lpstr>KaTeX_AMS</vt:lpstr>
      <vt:lpstr>KaTeX_Main</vt:lpstr>
      <vt:lpstr>Roboto</vt:lpstr>
      <vt:lpstr>Office Theme</vt:lpstr>
      <vt:lpstr>جمع بندی فصل ۲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Mohammadhossein Bagheri</dc:creator>
  <cp:lastModifiedBy>Mohammadhossein Bagheri</cp:lastModifiedBy>
  <cp:revision>55</cp:revision>
  <dcterms:created xsi:type="dcterms:W3CDTF">2024-11-14T17:21:55Z</dcterms:created>
  <dcterms:modified xsi:type="dcterms:W3CDTF">2025-02-17T16:21:57Z</dcterms:modified>
</cp:coreProperties>
</file>

<file path=docProps/thumbnail.jpeg>
</file>